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12192000"/>
  <p:notesSz cx="6858000" cy="9144000"/>
  <p:embeddedFontLst>
    <p:embeddedFont>
      <p:font typeface="Century Gothic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1" roundtripDataSignature="AMtx7mi/KbE3xqPsJm4vDSDgXhGKqxZH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3FEC919-A309-4B7A-A018-73A0687CEFB7}">
  <a:tblStyle styleId="{C3FEC919-A309-4B7A-A018-73A0687CEFB7}" styleName="Table_0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CF0E7"/>
          </a:solidFill>
        </a:fill>
      </a:tcStyle>
    </a:wholeTbl>
    <a:band1H>
      <a:tcTxStyle/>
      <a:tcStyle>
        <a:fill>
          <a:solidFill>
            <a:srgbClr val="F9DFCC"/>
          </a:solidFill>
        </a:fill>
      </a:tcStyle>
    </a:band1H>
    <a:band2H>
      <a:tcTxStyle/>
    </a:band2H>
    <a:band1V>
      <a:tcTxStyle/>
      <a:tcStyle>
        <a:fill>
          <a:solidFill>
            <a:srgbClr val="F9DFCC"/>
          </a:solidFill>
        </a:fill>
      </a:tcStyle>
    </a:band1V>
    <a:band2V>
      <a:tcTxStyle/>
    </a:band2V>
    <a:la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enturyGothic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enturyGothic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CenturyGothic-italic.fntdata"/><Relationship Id="rId6" Type="http://schemas.openxmlformats.org/officeDocument/2006/relationships/slide" Target="slides/slide1.xml"/><Relationship Id="rId18" Type="http://schemas.openxmlformats.org/officeDocument/2006/relationships/font" Target="fonts/CenturyGothic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/>
          <p:nvPr/>
        </p:nvSpPr>
        <p:spPr>
          <a:xfrm>
            <a:off x="0" y="-3175"/>
            <a:ext cx="12192000" cy="5203825"/>
          </a:xfrm>
          <a:custGeom>
            <a:rect b="b" l="l" r="r" t="t"/>
            <a:pathLst>
              <a:path extrusionOk="0" h="3278" w="5760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3"/>
          <p:cNvSpPr txBox="1"/>
          <p:nvPr>
            <p:ph type="ctrTitle"/>
          </p:nvPr>
        </p:nvSpPr>
        <p:spPr>
          <a:xfrm>
            <a:off x="810001" y="1449147"/>
            <a:ext cx="10572000" cy="297105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5400"/>
              <a:buFont typeface="Century Gothic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3"/>
          <p:cNvSpPr txBox="1"/>
          <p:nvPr>
            <p:ph idx="1" type="subTitle"/>
          </p:nvPr>
        </p:nvSpPr>
        <p:spPr>
          <a:xfrm>
            <a:off x="810001" y="5280847"/>
            <a:ext cx="10572000" cy="434974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chemeClr val="dk1"/>
                </a:solidFill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600"/>
              </a:spcBef>
              <a:spcAft>
                <a:spcPts val="60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5" name="Google Shape;15;p13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3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2"/>
          <p:cNvSpPr txBox="1"/>
          <p:nvPr>
            <p:ph type="title"/>
          </p:nvPr>
        </p:nvSpPr>
        <p:spPr>
          <a:xfrm>
            <a:off x="814728" y="727522"/>
            <a:ext cx="4852988" cy="161716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2400"/>
              <a:buFont typeface="Century Gothic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2"/>
          <p:cNvSpPr/>
          <p:nvPr>
            <p:ph idx="2" type="pic"/>
          </p:nvPr>
        </p:nvSpPr>
        <p:spPr>
          <a:xfrm>
            <a:off x="6098117" y="0"/>
            <a:ext cx="6093883" cy="6858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🞆"/>
              <a:defRPr b="0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🞆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78" name="Google Shape;78;p22"/>
          <p:cNvSpPr txBox="1"/>
          <p:nvPr>
            <p:ph idx="1" type="body"/>
          </p:nvPr>
        </p:nvSpPr>
        <p:spPr>
          <a:xfrm>
            <a:off x="814728" y="2344684"/>
            <a:ext cx="4852988" cy="3516365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79" name="Google Shape;79;p22"/>
          <p:cNvSpPr txBox="1"/>
          <p:nvPr>
            <p:ph idx="10" type="dt"/>
          </p:nvPr>
        </p:nvSpPr>
        <p:spPr>
          <a:xfrm>
            <a:off x="3885810" y="6041362"/>
            <a:ext cx="976879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2"/>
          <p:cNvSpPr txBox="1"/>
          <p:nvPr>
            <p:ph idx="11" type="ftr"/>
          </p:nvPr>
        </p:nvSpPr>
        <p:spPr>
          <a:xfrm>
            <a:off x="590396" y="6041362"/>
            <a:ext cx="3295413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2"/>
          <p:cNvSpPr txBox="1"/>
          <p:nvPr>
            <p:ph idx="12" type="sldNum"/>
          </p:nvPr>
        </p:nvSpPr>
        <p:spPr>
          <a:xfrm>
            <a:off x="4862689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noramic Picture with Caption">
  <p:cSld name="Panoramic Picture with Caption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3"/>
          <p:cNvSpPr txBox="1"/>
          <p:nvPr>
            <p:ph type="title"/>
          </p:nvPr>
        </p:nvSpPr>
        <p:spPr>
          <a:xfrm>
            <a:off x="810000" y="4800600"/>
            <a:ext cx="10561418" cy="566738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2400"/>
              <a:buFont typeface="Century Gothic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3"/>
          <p:cNvSpPr/>
          <p:nvPr>
            <p:ph idx="2" type="pic"/>
          </p:nvPr>
        </p:nvSpPr>
        <p:spPr>
          <a:xfrm>
            <a:off x="0" y="0"/>
            <a:ext cx="12192000" cy="4800600"/>
          </a:xfrm>
          <a:prstGeom prst="rect">
            <a:avLst/>
          </a:prstGeom>
          <a:noFill/>
          <a:ln cap="rnd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🞆"/>
              <a:defRPr b="0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🞆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85" name="Google Shape;85;p23"/>
          <p:cNvSpPr txBox="1"/>
          <p:nvPr>
            <p:ph idx="1" type="body"/>
          </p:nvPr>
        </p:nvSpPr>
        <p:spPr>
          <a:xfrm>
            <a:off x="810000" y="5367338"/>
            <a:ext cx="10561418" cy="49371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86" name="Google Shape;86;p23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3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3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4"/>
          <p:cNvSpPr/>
          <p:nvPr/>
        </p:nvSpPr>
        <p:spPr>
          <a:xfrm>
            <a:off x="631697" y="1081456"/>
            <a:ext cx="6332416" cy="3239188"/>
          </a:xfrm>
          <a:custGeom>
            <a:rect b="b" l="l" r="r" t="t"/>
            <a:pathLst>
              <a:path extrusionOk="0" h="2308" w="3384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p24"/>
          <p:cNvSpPr txBox="1"/>
          <p:nvPr>
            <p:ph type="title"/>
          </p:nvPr>
        </p:nvSpPr>
        <p:spPr>
          <a:xfrm>
            <a:off x="850985" y="1238502"/>
            <a:ext cx="5893840" cy="264591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200"/>
              <a:buFont typeface="Century Gothic"/>
              <a:buNone/>
              <a:defRPr b="1" sz="42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4"/>
          <p:cNvSpPr txBox="1"/>
          <p:nvPr>
            <p:ph idx="1" type="body"/>
          </p:nvPr>
        </p:nvSpPr>
        <p:spPr>
          <a:xfrm>
            <a:off x="853190" y="4443680"/>
            <a:ext cx="5891636" cy="71324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3" name="Google Shape;93;p24"/>
          <p:cNvSpPr txBox="1"/>
          <p:nvPr>
            <p:ph idx="2" type="body"/>
          </p:nvPr>
        </p:nvSpPr>
        <p:spPr>
          <a:xfrm>
            <a:off x="7574642" y="1081456"/>
            <a:ext cx="3810001" cy="4075465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800"/>
              <a:buFont typeface="Century Gothic"/>
              <a:buNone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94" name="Google Shape;94;p24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4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4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5"/>
          <p:cNvSpPr/>
          <p:nvPr/>
        </p:nvSpPr>
        <p:spPr>
          <a:xfrm>
            <a:off x="0" y="0"/>
            <a:ext cx="12192000" cy="2185988"/>
          </a:xfrm>
          <a:custGeom>
            <a:rect b="b" l="l" r="r" t="t"/>
            <a:pathLst>
              <a:path extrusionOk="0" h="1377" w="5760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p25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5"/>
          <p:cNvSpPr txBox="1"/>
          <p:nvPr>
            <p:ph idx="1" type="body"/>
          </p:nvPr>
        </p:nvSpPr>
        <p:spPr>
          <a:xfrm rot="5400000">
            <a:off x="4254444" y="-1260043"/>
            <a:ext cx="3674397" cy="10563285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🞆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101" name="Google Shape;101;p25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5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5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/>
          <p:nvPr/>
        </p:nvSpPr>
        <p:spPr>
          <a:xfrm>
            <a:off x="7669651" y="446089"/>
            <a:ext cx="4522349" cy="5414962"/>
          </a:xfrm>
          <a:custGeom>
            <a:rect b="b" l="l" r="r" t="t"/>
            <a:pathLst>
              <a:path extrusionOk="0" h="4320" w="2879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p26"/>
          <p:cNvSpPr txBox="1"/>
          <p:nvPr>
            <p:ph type="title"/>
          </p:nvPr>
        </p:nvSpPr>
        <p:spPr>
          <a:xfrm rot="5400000">
            <a:off x="6863537" y="1906175"/>
            <a:ext cx="5134798" cy="249479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6"/>
          <p:cNvSpPr txBox="1"/>
          <p:nvPr>
            <p:ph idx="1" type="body"/>
          </p:nvPr>
        </p:nvSpPr>
        <p:spPr>
          <a:xfrm rot="5400000">
            <a:off x="1408290" y="-152200"/>
            <a:ext cx="5414962" cy="661154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🞆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108" name="Google Shape;108;p26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6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6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4"/>
          <p:cNvSpPr/>
          <p:nvPr/>
        </p:nvSpPr>
        <p:spPr>
          <a:xfrm>
            <a:off x="0" y="0"/>
            <a:ext cx="12192000" cy="2185988"/>
          </a:xfrm>
          <a:custGeom>
            <a:rect b="b" l="l" r="r" t="t"/>
            <a:pathLst>
              <a:path extrusionOk="0" h="1377" w="5760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" name="Google Shape;20;p14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" type="body"/>
          </p:nvPr>
        </p:nvSpPr>
        <p:spPr>
          <a:xfrm>
            <a:off x="818712" y="2222287"/>
            <a:ext cx="10554574" cy="363651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🞆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4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/>
          <p:nvPr/>
        </p:nvSpPr>
        <p:spPr>
          <a:xfrm>
            <a:off x="1140884" y="2286585"/>
            <a:ext cx="4895115" cy="2503972"/>
          </a:xfrm>
          <a:custGeom>
            <a:rect b="b" l="l" r="r" t="t"/>
            <a:pathLst>
              <a:path extrusionOk="0" h="2308" w="3384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" name="Google Shape;27;p15"/>
          <p:cNvSpPr txBox="1"/>
          <p:nvPr>
            <p:ph type="title"/>
          </p:nvPr>
        </p:nvSpPr>
        <p:spPr>
          <a:xfrm>
            <a:off x="1357089" y="2435957"/>
            <a:ext cx="4382521" cy="2007789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3200"/>
              <a:buFont typeface="Century Gothic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" type="body"/>
          </p:nvPr>
        </p:nvSpPr>
        <p:spPr>
          <a:xfrm>
            <a:off x="6156000" y="2286000"/>
            <a:ext cx="4880300" cy="2295525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800"/>
              <a:buFont typeface="Century Gothic"/>
              <a:buNone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29" name="Google Shape;29;p15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5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6"/>
          <p:cNvSpPr/>
          <p:nvPr/>
        </p:nvSpPr>
        <p:spPr>
          <a:xfrm>
            <a:off x="0" y="1"/>
            <a:ext cx="12192000" cy="5203825"/>
          </a:xfrm>
          <a:custGeom>
            <a:rect b="b" l="l" r="r" t="t"/>
            <a:pathLst>
              <a:path extrusionOk="0" h="3278" w="5760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" name="Google Shape;34;p16"/>
          <p:cNvSpPr txBox="1"/>
          <p:nvPr>
            <p:ph type="title"/>
          </p:nvPr>
        </p:nvSpPr>
        <p:spPr>
          <a:xfrm>
            <a:off x="810000" y="2951396"/>
            <a:ext cx="10561418" cy="146880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800"/>
              <a:buFont typeface="Century Gothic"/>
              <a:buNone/>
              <a:defRPr b="1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" type="body"/>
          </p:nvPr>
        </p:nvSpPr>
        <p:spPr>
          <a:xfrm>
            <a:off x="810000" y="5281201"/>
            <a:ext cx="10561418" cy="433955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r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16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6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7"/>
          <p:cNvSpPr/>
          <p:nvPr/>
        </p:nvSpPr>
        <p:spPr>
          <a:xfrm>
            <a:off x="0" y="0"/>
            <a:ext cx="12192000" cy="2185988"/>
          </a:xfrm>
          <a:custGeom>
            <a:rect b="b" l="l" r="r" t="t"/>
            <a:pathLst>
              <a:path extrusionOk="0" h="1377" w="5760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" name="Google Shape;41;p17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" type="body"/>
          </p:nvPr>
        </p:nvSpPr>
        <p:spPr>
          <a:xfrm>
            <a:off x="818712" y="2222287"/>
            <a:ext cx="5185873" cy="363876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🞆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2" type="body"/>
          </p:nvPr>
        </p:nvSpPr>
        <p:spPr>
          <a:xfrm>
            <a:off x="6187415" y="2222287"/>
            <a:ext cx="5194583" cy="3638764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🞆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7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7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8"/>
          <p:cNvSpPr/>
          <p:nvPr/>
        </p:nvSpPr>
        <p:spPr>
          <a:xfrm>
            <a:off x="0" y="0"/>
            <a:ext cx="12192000" cy="2185988"/>
          </a:xfrm>
          <a:custGeom>
            <a:rect b="b" l="l" r="r" t="t"/>
            <a:pathLst>
              <a:path extrusionOk="0" h="1377" w="5760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18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000"/>
              <a:buFont typeface="Century Gothic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8"/>
          <p:cNvSpPr txBox="1"/>
          <p:nvPr>
            <p:ph idx="1" type="body"/>
          </p:nvPr>
        </p:nvSpPr>
        <p:spPr>
          <a:xfrm>
            <a:off x="814728" y="2174875"/>
            <a:ext cx="5189857" cy="57626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2000"/>
              <a:buNone/>
              <a:defRPr b="0" sz="20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18"/>
          <p:cNvSpPr txBox="1"/>
          <p:nvPr>
            <p:ph idx="2" type="body"/>
          </p:nvPr>
        </p:nvSpPr>
        <p:spPr>
          <a:xfrm>
            <a:off x="814729" y="2751138"/>
            <a:ext cx="5189856" cy="310991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🞆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3" type="body"/>
          </p:nvPr>
        </p:nvSpPr>
        <p:spPr>
          <a:xfrm>
            <a:off x="6187415" y="2174875"/>
            <a:ext cx="5194583" cy="57626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2000"/>
              <a:buNone/>
              <a:defRPr b="0" sz="20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18"/>
          <p:cNvSpPr txBox="1"/>
          <p:nvPr>
            <p:ph idx="4" type="body"/>
          </p:nvPr>
        </p:nvSpPr>
        <p:spPr>
          <a:xfrm>
            <a:off x="6187415" y="2751138"/>
            <a:ext cx="5194583" cy="310991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🞆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54" name="Google Shape;54;p18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8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9"/>
          <p:cNvSpPr/>
          <p:nvPr/>
        </p:nvSpPr>
        <p:spPr>
          <a:xfrm>
            <a:off x="0" y="0"/>
            <a:ext cx="12192000" cy="2185988"/>
          </a:xfrm>
          <a:custGeom>
            <a:rect b="b" l="l" r="r" t="t"/>
            <a:pathLst>
              <a:path extrusionOk="0" h="1377" w="5760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19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9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9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0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0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1"/>
          <p:cNvSpPr/>
          <p:nvPr/>
        </p:nvSpPr>
        <p:spPr>
          <a:xfrm>
            <a:off x="1073151" y="446087"/>
            <a:ext cx="3547533" cy="1814651"/>
          </a:xfrm>
          <a:custGeom>
            <a:rect b="b" l="l" r="r" t="t"/>
            <a:pathLst>
              <a:path extrusionOk="0" h="2308" w="3384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" name="Google Shape;69;p21"/>
          <p:cNvSpPr txBox="1"/>
          <p:nvPr>
            <p:ph type="title"/>
          </p:nvPr>
        </p:nvSpPr>
        <p:spPr>
          <a:xfrm>
            <a:off x="1073151" y="446088"/>
            <a:ext cx="3547533" cy="1618396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2000"/>
              <a:buFont typeface="Century Gothic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" type="body"/>
          </p:nvPr>
        </p:nvSpPr>
        <p:spPr>
          <a:xfrm>
            <a:off x="4855633" y="446088"/>
            <a:ext cx="6252633" cy="541496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🞆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2" type="body"/>
          </p:nvPr>
        </p:nvSpPr>
        <p:spPr>
          <a:xfrm>
            <a:off x="1073151" y="2260738"/>
            <a:ext cx="3547533" cy="360031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72" name="Google Shape;72;p21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1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000"/>
              <a:buFont typeface="Century Gothic"/>
              <a:buNone/>
              <a:defRPr b="1" i="0" sz="4000" u="none" cap="none" strike="noStrike">
                <a:solidFill>
                  <a:srgbClr val="FEFEF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🞆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🞆"/>
              <a:defRPr b="0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🞆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04800" lvl="3" marL="18288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04800" lvl="5" marL="2743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04800" lvl="6" marL="32004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04800" lvl="7" marL="3657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04800" lvl="8" marL="4114800" marR="0" rtl="0" algn="l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jpg"/><Relationship Id="rId5" Type="http://schemas.openxmlformats.org/officeDocument/2006/relationships/image" Target="../media/image6.jpg"/><Relationship Id="rId6" Type="http://schemas.openxmlformats.org/officeDocument/2006/relationships/image" Target="../media/image3.jpg"/><Relationship Id="rId7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Relationship Id="rId4" Type="http://schemas.openxmlformats.org/officeDocument/2006/relationships/image" Target="../media/image2.jpg"/><Relationship Id="rId5" Type="http://schemas.openxmlformats.org/officeDocument/2006/relationships/image" Target="../media/image6.jpg"/><Relationship Id="rId6" Type="http://schemas.openxmlformats.org/officeDocument/2006/relationships/image" Target="../media/image3.jpg"/><Relationship Id="rId7" Type="http://schemas.openxmlformats.org/officeDocument/2006/relationships/image" Target="../media/image15.png"/><Relationship Id="rId8" Type="http://schemas.openxmlformats.org/officeDocument/2006/relationships/image" Target="../media/image1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Relationship Id="rId4" Type="http://schemas.openxmlformats.org/officeDocument/2006/relationships/image" Target="../media/image2.jpg"/><Relationship Id="rId5" Type="http://schemas.openxmlformats.org/officeDocument/2006/relationships/image" Target="../media/image6.jpg"/><Relationship Id="rId6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2.jpg"/><Relationship Id="rId5" Type="http://schemas.openxmlformats.org/officeDocument/2006/relationships/image" Target="../media/image6.jpg"/><Relationship Id="rId6" Type="http://schemas.openxmlformats.org/officeDocument/2006/relationships/image" Target="../media/image3.jpg"/><Relationship Id="rId7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2.jpg"/><Relationship Id="rId5" Type="http://schemas.openxmlformats.org/officeDocument/2006/relationships/image" Target="../media/image6.jpg"/><Relationship Id="rId6" Type="http://schemas.openxmlformats.org/officeDocument/2006/relationships/image" Target="../media/image3.jpg"/><Relationship Id="rId7" Type="http://schemas.openxmlformats.org/officeDocument/2006/relationships/image" Target="../media/image1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2.jpg"/><Relationship Id="rId5" Type="http://schemas.openxmlformats.org/officeDocument/2006/relationships/image" Target="../media/image6.jpg"/><Relationship Id="rId6" Type="http://schemas.openxmlformats.org/officeDocument/2006/relationships/image" Target="../media/image3.jpg"/><Relationship Id="rId7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2.jpg"/><Relationship Id="rId5" Type="http://schemas.openxmlformats.org/officeDocument/2006/relationships/image" Target="../media/image6.jpg"/><Relationship Id="rId6" Type="http://schemas.openxmlformats.org/officeDocument/2006/relationships/image" Target="../media/image3.jpg"/><Relationship Id="rId7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2.jpg"/><Relationship Id="rId5" Type="http://schemas.openxmlformats.org/officeDocument/2006/relationships/image" Target="../media/image6.jpg"/><Relationship Id="rId6" Type="http://schemas.openxmlformats.org/officeDocument/2006/relationships/image" Target="../media/image3.jpg"/><Relationship Id="rId7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0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2.jpg"/><Relationship Id="rId9" Type="http://schemas.openxmlformats.org/officeDocument/2006/relationships/image" Target="../media/image14.png"/><Relationship Id="rId5" Type="http://schemas.openxmlformats.org/officeDocument/2006/relationships/image" Target="../media/image6.jpg"/><Relationship Id="rId6" Type="http://schemas.openxmlformats.org/officeDocument/2006/relationships/image" Target="../media/image3.jpg"/><Relationship Id="rId7" Type="http://schemas.openxmlformats.org/officeDocument/2006/relationships/image" Target="../media/image16.png"/><Relationship Id="rId8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2.jpg"/><Relationship Id="rId9" Type="http://schemas.openxmlformats.org/officeDocument/2006/relationships/image" Target="../media/image9.png"/><Relationship Id="rId5" Type="http://schemas.openxmlformats.org/officeDocument/2006/relationships/image" Target="../media/image6.jpg"/><Relationship Id="rId6" Type="http://schemas.openxmlformats.org/officeDocument/2006/relationships/image" Target="../media/image3.jpg"/><Relationship Id="rId7" Type="http://schemas.openxmlformats.org/officeDocument/2006/relationships/image" Target="../media/image10.png"/><Relationship Id="rId8" Type="http://schemas.openxmlformats.org/officeDocument/2006/relationships/image" Target="../media/image1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Relationship Id="rId4" Type="http://schemas.openxmlformats.org/officeDocument/2006/relationships/image" Target="../media/image2.jpg"/><Relationship Id="rId5" Type="http://schemas.openxmlformats.org/officeDocument/2006/relationships/image" Target="../media/image6.jpg"/><Relationship Id="rId6" Type="http://schemas.openxmlformats.org/officeDocument/2006/relationships/image" Target="../media/image3.jpg"/><Relationship Id="rId7" Type="http://schemas.openxmlformats.org/officeDocument/2006/relationships/image" Target="../media/image19.png"/><Relationship Id="rId8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"/>
          <p:cNvSpPr txBox="1"/>
          <p:nvPr>
            <p:ph type="ctrTitle"/>
          </p:nvPr>
        </p:nvSpPr>
        <p:spPr>
          <a:xfrm>
            <a:off x="1929468" y="718431"/>
            <a:ext cx="9787885" cy="14287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90"/>
              <a:buFont typeface="Arial"/>
              <a:buNone/>
            </a:pPr>
            <a:r>
              <a:rPr lang="en-US" sz="279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Stagii de practică și consiliere profesională pentru 185 de elevi din unități de învățământ cu profil de turism și alimentație din regiunea de Nord Vest</a:t>
            </a:r>
            <a:endParaRPr sz="279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6" name="Google Shape;11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981645" y="5452022"/>
            <a:ext cx="3210355" cy="14059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62115" y="5392218"/>
            <a:ext cx="1611505" cy="12452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55851" y="5306073"/>
            <a:ext cx="1332583" cy="13188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470665" y="5251122"/>
            <a:ext cx="1428749" cy="1428749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"/>
          <p:cNvSpPr txBox="1"/>
          <p:nvPr/>
        </p:nvSpPr>
        <p:spPr>
          <a:xfrm>
            <a:off x="581190" y="2324355"/>
            <a:ext cx="10993549" cy="14619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Proiect cofinanțat de Uniunea Europeană din Fondul Social European prin Programul Operațional Capital Uman 2014-2020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AP 6 – Educație și competențe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OS 6.14: Creșterea participării la programe de învățare la locul de muncă a elevilor și ucenicilor din învățământul secundar și terțiar non-universitar, cu accent pe sectoarele economice cu potențial competitiv identificate conform (SNC) și din domeniile de specializare inteligentă conform (SNCDI).          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Beneficiar: SADC EXPERT CONSULTING SRL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Stagii de practică și consiliere profesională pentru 185 de elevi din unități de invatamant cu profil de turism și alimentatie in regiunea Nord-Vest – cod MySmis 130628   /   Contract de finanțare POCU/633/6/14/130628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descr="Classroom" id="121" name="Google Shape;121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82320" y="805738"/>
            <a:ext cx="1404535" cy="1404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" name="Google Shape;23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94429" y="5883271"/>
            <a:ext cx="2225660" cy="974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Google Shape;231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95777" y="5819994"/>
            <a:ext cx="1199243" cy="926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Google Shape;232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41174" y="5738326"/>
            <a:ext cx="1076112" cy="106501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" name="Google Shape;233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948894" y="5789417"/>
            <a:ext cx="1013927" cy="1013927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10"/>
          <p:cNvSpPr txBox="1"/>
          <p:nvPr>
            <p:ph type="title"/>
          </p:nvPr>
        </p:nvSpPr>
        <p:spPr>
          <a:xfrm>
            <a:off x="1495397" y="566992"/>
            <a:ext cx="10115605" cy="62068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</a:pPr>
            <a:r>
              <a:rPr lang="en-US" sz="3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Responsabilitățile părților</a:t>
            </a:r>
            <a:endParaRPr i="1" sz="3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10"/>
          <p:cNvSpPr txBox="1"/>
          <p:nvPr>
            <p:ph idx="1" type="body"/>
          </p:nvPr>
        </p:nvSpPr>
        <p:spPr>
          <a:xfrm>
            <a:off x="289828" y="3151756"/>
            <a:ext cx="11125282" cy="1024527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0" i="0" sz="180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</a:pPr>
            <a:r>
              <a:rPr b="0" i="0" lang="en-US" sz="18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Agenții economici au obligația de a numi un tutore de practică pentru îndrumarea și coordonarea activității de practică din cadrul instituției. </a:t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Acest </a:t>
            </a:r>
            <a:r>
              <a:rPr i="1"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Tutore de practică 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 avea, printre altele, următoarele responsabilități: 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Introduce cursanții în organizație; 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Stabilește programul de activitate, astfel încât să nu se suprapună cu orarul activității didactice;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Instruirea participanților cu privire la normele de protecția muncii;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Îndrumarea participanților pe parcursul stagiului de practică;</a:t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450"/>
              <a:buNone/>
            </a:pPr>
            <a:r>
              <a:t/>
            </a:r>
            <a:endParaRPr b="0" i="0" sz="45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10"/>
          <p:cNvSpPr txBox="1"/>
          <p:nvPr/>
        </p:nvSpPr>
        <p:spPr>
          <a:xfrm>
            <a:off x="449847" y="2842469"/>
            <a:ext cx="10805244" cy="117306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10"/>
          <p:cNvSpPr txBox="1"/>
          <p:nvPr/>
        </p:nvSpPr>
        <p:spPr>
          <a:xfrm>
            <a:off x="1053656" y="4404512"/>
            <a:ext cx="10805244" cy="117306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Teacher" id="238" name="Google Shape;238;p1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61593" y="336942"/>
            <a:ext cx="1080781" cy="108078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ecturer" id="239" name="Google Shape;239;p1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9859023" y="3498872"/>
            <a:ext cx="2792136" cy="27921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1"/>
          <p:cNvSpPr txBox="1"/>
          <p:nvPr>
            <p:ph type="title"/>
          </p:nvPr>
        </p:nvSpPr>
        <p:spPr>
          <a:xfrm>
            <a:off x="1347669" y="2180038"/>
            <a:ext cx="4615872" cy="1595416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3200"/>
              <a:buFont typeface="Century Gothic"/>
              <a:buNone/>
            </a:pPr>
            <a:r>
              <a:rPr lang="en-US"/>
              <a:t>Mulțumim de atenție!</a:t>
            </a:r>
            <a:endParaRPr/>
          </a:p>
        </p:txBody>
      </p:sp>
      <p:pic>
        <p:nvPicPr>
          <p:cNvPr id="245" name="Google Shape;245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34297" y="2732713"/>
            <a:ext cx="4121791" cy="18051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873434" y="5412527"/>
            <a:ext cx="1564342" cy="120880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7" name="Google Shape;247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827595" y="5143855"/>
            <a:ext cx="1648705" cy="16317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" name="Google Shape;248;p1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956770" y="5215801"/>
            <a:ext cx="1405535" cy="1405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94429" y="5883271"/>
            <a:ext cx="2225660" cy="974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95777" y="5819994"/>
            <a:ext cx="1199243" cy="926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41174" y="5738326"/>
            <a:ext cx="1076112" cy="10650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948894" y="5789417"/>
            <a:ext cx="1013927" cy="1013927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"/>
          <p:cNvSpPr txBox="1"/>
          <p:nvPr>
            <p:ph type="title"/>
          </p:nvPr>
        </p:nvSpPr>
        <p:spPr>
          <a:xfrm>
            <a:off x="1263006" y="537618"/>
            <a:ext cx="4298895" cy="62068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</a:pPr>
            <a:r>
              <a:rPr lang="en-US" sz="3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Obiectivul proiectului </a:t>
            </a:r>
            <a:endParaRPr sz="3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2"/>
          <p:cNvSpPr txBox="1"/>
          <p:nvPr>
            <p:ph idx="1" type="body"/>
          </p:nvPr>
        </p:nvSpPr>
        <p:spPr>
          <a:xfrm>
            <a:off x="818712" y="2222287"/>
            <a:ext cx="10554574" cy="363651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285750" lvl="0" marL="285750" rtl="0" algn="l"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en-US" sz="1800" u="none" strike="noStrike">
                <a:latin typeface="Arial"/>
                <a:ea typeface="Arial"/>
                <a:cs typeface="Arial"/>
                <a:sym typeface="Arial"/>
              </a:rPr>
              <a:t>creșterea participării elevilor din învățământul secundar superior și terțiar non-universitar din regiunea Nord-Vest la programe de învățare la locul de muncă </a:t>
            </a:r>
            <a:endParaRPr/>
          </a:p>
          <a:p>
            <a:pPr indent="-285750" lvl="0" marL="285750" rtl="0" algn="l">
              <a:spcBef>
                <a:spcPts val="96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dezvoltarea deprinderilor socio-profesionale prin organizarea de stagii de practică, consiliere și orientare profesională </a:t>
            </a:r>
            <a:endParaRPr sz="1200"/>
          </a:p>
          <a:p>
            <a:pPr indent="-228600" lvl="0" marL="342900" rtl="0" algn="l">
              <a:spcBef>
                <a:spcPts val="96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285750" lvl="0" marL="285750" rtl="0" algn="l">
              <a:spcBef>
                <a:spcPts val="96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en-US" sz="1800" u="none" strike="noStrike">
                <a:latin typeface="Arial"/>
                <a:ea typeface="Arial"/>
                <a:cs typeface="Arial"/>
                <a:sym typeface="Arial"/>
              </a:rPr>
              <a:t>creșterea capacității de integrare pe piața muncii</a:t>
            </a:r>
            <a:endParaRPr/>
          </a:p>
          <a:p>
            <a:pPr indent="-285750" lvl="0" marL="285750" rtl="0" algn="l">
              <a:spcBef>
                <a:spcPts val="96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facilitarea tranziției de la educație la piața muncii</a:t>
            </a:r>
            <a:endParaRPr/>
          </a:p>
          <a:p>
            <a:pPr indent="-228600" lvl="0" marL="342900" rtl="0" algn="l">
              <a:spcBef>
                <a:spcPts val="96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Bar chart" id="132" name="Google Shape;132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38577" y="363341"/>
            <a:ext cx="914400" cy="9144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3" name="Google Shape;133;p2"/>
          <p:cNvCxnSpPr/>
          <p:nvPr/>
        </p:nvCxnSpPr>
        <p:spPr>
          <a:xfrm flipH="1" rot="10800000">
            <a:off x="895777" y="4083030"/>
            <a:ext cx="3115302" cy="1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94429" y="5883271"/>
            <a:ext cx="2225660" cy="974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95777" y="5819994"/>
            <a:ext cx="1199243" cy="926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41174" y="5738326"/>
            <a:ext cx="1076112" cy="10650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948894" y="5789417"/>
            <a:ext cx="1013927" cy="1013927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3"/>
          <p:cNvSpPr txBox="1"/>
          <p:nvPr>
            <p:ph type="title"/>
          </p:nvPr>
        </p:nvSpPr>
        <p:spPr>
          <a:xfrm>
            <a:off x="1495398" y="566992"/>
            <a:ext cx="8858938" cy="62068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</a:pPr>
            <a:r>
              <a:rPr lang="en-US" sz="3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Rolul și importanța stagiilor de practică</a:t>
            </a:r>
            <a:endParaRPr sz="3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3"/>
          <p:cNvSpPr txBox="1"/>
          <p:nvPr>
            <p:ph idx="1" type="body"/>
          </p:nvPr>
        </p:nvSpPr>
        <p:spPr>
          <a:xfrm>
            <a:off x="363074" y="2097936"/>
            <a:ext cx="11104675" cy="1139988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🞆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Stagiul de practică reprezintă o componentă esențială a pregătirii școlare, deoarece asigură formarea competențelor și acumularea experienței privind activități din domeniul profesional vizat. </a:t>
            </a:r>
            <a:endParaRPr/>
          </a:p>
        </p:txBody>
      </p:sp>
      <p:pic>
        <p:nvPicPr>
          <p:cNvPr descr="Magnifying glass" id="144" name="Google Shape;144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81189" y="396184"/>
            <a:ext cx="914400" cy="914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5" name="Google Shape;145;p3"/>
          <p:cNvGraphicFramePr/>
          <p:nvPr/>
        </p:nvGraphicFramePr>
        <p:xfrm>
          <a:off x="1140904" y="3429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{C3FEC919-A309-4B7A-A018-73A0687CEFB7}</a:tableStyleId>
              </a:tblPr>
              <a:tblGrid>
                <a:gridCol w="3187825"/>
                <a:gridCol w="3187825"/>
                <a:gridCol w="3187825"/>
              </a:tblGrid>
              <a:tr h="402550">
                <a:tc gridSpan="3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Posibilități oferite de stagiul de practică 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 hMerge="1"/>
                <a:tc hMerge="1"/>
              </a:tr>
              <a:tr h="12904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- Să experimenteze mediul real de lucru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- Să dobândească abilități practice și principii etice de lucru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- Să creeze o rețea profesională prin construirea unei relații bune cu angajatorul</a:t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94429" y="5883271"/>
            <a:ext cx="2225660" cy="974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95777" y="5819994"/>
            <a:ext cx="1199243" cy="926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41174" y="5738326"/>
            <a:ext cx="1076112" cy="10650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948894" y="5789417"/>
            <a:ext cx="1013927" cy="1013927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4"/>
          <p:cNvSpPr txBox="1"/>
          <p:nvPr>
            <p:ph type="title"/>
          </p:nvPr>
        </p:nvSpPr>
        <p:spPr>
          <a:xfrm>
            <a:off x="1495398" y="566992"/>
            <a:ext cx="8858938" cy="62068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</a:pPr>
            <a:r>
              <a:rPr lang="en-US" sz="3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Nevoi legate de incluziunea pe piața muncii</a:t>
            </a:r>
            <a:endParaRPr sz="3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4"/>
          <p:cNvSpPr txBox="1"/>
          <p:nvPr>
            <p:ph idx="1" type="body"/>
          </p:nvPr>
        </p:nvSpPr>
        <p:spPr>
          <a:xfrm>
            <a:off x="372529" y="2226691"/>
            <a:ext cx="11104675" cy="1139988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🞆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Organizarea acestor stagii de practică vine în întâmpinarea nevoilor legate de incluziunea pe piața muncii, identificate la nivelul grupului țintă. </a:t>
            </a:r>
            <a:endParaRPr/>
          </a:p>
        </p:txBody>
      </p:sp>
      <p:pic>
        <p:nvPicPr>
          <p:cNvPr descr="Bar chart" id="156" name="Google Shape;156;p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80997" y="335560"/>
            <a:ext cx="945319" cy="94531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7" name="Google Shape;157;p4"/>
          <p:cNvGraphicFramePr/>
          <p:nvPr/>
        </p:nvGraphicFramePr>
        <p:xfrm>
          <a:off x="1053656" y="359778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{C3FEC919-A309-4B7A-A018-73A0687CEFB7}</a:tableStyleId>
              </a:tblPr>
              <a:tblGrid>
                <a:gridCol w="4845575"/>
                <a:gridCol w="4845575"/>
              </a:tblGrid>
              <a:tr h="370850"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en-US" sz="1800"/>
                        <a:t>Nevoia de corelare a competențelor dobândite în timpul școlii cu cerințele pieței muncii</a:t>
                      </a:r>
                      <a:endParaRPr sz="1800"/>
                    </a:p>
                  </a:txBody>
                  <a:tcPr marT="45725" marB="45725" marR="91450" marL="91450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en-US" sz="1800"/>
                        <a:t>Nivelul scăzut al ocupării în rândul tinerilor din regiunea Nord-Vest </a:t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Google Shape;16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94429" y="5883271"/>
            <a:ext cx="2225660" cy="974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95777" y="5819994"/>
            <a:ext cx="1199243" cy="926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41174" y="5738326"/>
            <a:ext cx="1076112" cy="10650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948894" y="5789417"/>
            <a:ext cx="1013927" cy="1013927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5"/>
          <p:cNvSpPr txBox="1"/>
          <p:nvPr>
            <p:ph type="title"/>
          </p:nvPr>
        </p:nvSpPr>
        <p:spPr>
          <a:xfrm>
            <a:off x="1495397" y="566992"/>
            <a:ext cx="10115605" cy="62068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90"/>
              <a:buFont typeface="Arial"/>
              <a:buNone/>
            </a:pPr>
            <a:r>
              <a:rPr lang="en-US" sz="279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Beneficiile aduse în urma desfășurării stagiilor de practică</a:t>
            </a:r>
            <a:br>
              <a:rPr lang="en-US" sz="279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i="1" lang="en-US" sz="117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(Pentru agenții economici – parteneri de practică) </a:t>
            </a:r>
            <a:endParaRPr i="1" sz="279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5"/>
          <p:cNvSpPr txBox="1"/>
          <p:nvPr>
            <p:ph idx="1" type="body"/>
          </p:nvPr>
        </p:nvSpPr>
        <p:spPr>
          <a:xfrm>
            <a:off x="497746" y="2650921"/>
            <a:ext cx="11113256" cy="2771878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342900" lvl="0" marL="34290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Char char="🞆"/>
            </a:pPr>
            <a:r>
              <a:rPr b="0" i="0" lang="en-US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Posibilitatea de a deveni cunoscuți ca potențiali angajatori printre viitorii absolvenți;</a:t>
            </a:r>
            <a:endParaRPr/>
          </a:p>
          <a:p>
            <a:pPr indent="-342900" lvl="0" marL="342900" rtl="0" algn="just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SzPts val="1800"/>
              <a:buChar char="🞆"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Posibilitatea de a recruta tinerii la terminarea studiilor, implicând costuri și riscuri minime; </a:t>
            </a:r>
            <a:endParaRPr/>
          </a:p>
          <a:p>
            <a:pPr indent="-342900" lvl="0" marL="342900" rtl="0" algn="just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SzPts val="1800"/>
              <a:buChar char="🞆"/>
            </a:pPr>
            <a:r>
              <a:rPr b="0" i="0" lang="en-US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Dezvoltarea unui parteneriat durabil cu mediul educațional, cu posibilitatea de a transmite în mod util și constructiv exigențele pieței forței de muncă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endParaRPr/>
          </a:p>
          <a:p>
            <a:pPr indent="-342900" lvl="0" marL="342900" rtl="0" algn="just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SzPts val="1800"/>
              <a:buChar char="🞆"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Facilitarea identificării de potențiali recruți talentați pentru diverse poziții și formarea unei baze de date cu potențiali angajați;</a:t>
            </a:r>
            <a:endParaRPr/>
          </a:p>
          <a:p>
            <a:pPr indent="-228600" lvl="0" marL="342900" rtl="0" algn="just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Bar chart" id="168" name="Google Shape;168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80997" y="335560"/>
            <a:ext cx="945319" cy="9453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94429" y="5883271"/>
            <a:ext cx="2225660" cy="974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95777" y="5819994"/>
            <a:ext cx="1199243" cy="926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41174" y="5738326"/>
            <a:ext cx="1076112" cy="10650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948894" y="5789417"/>
            <a:ext cx="1013927" cy="1013927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6"/>
          <p:cNvSpPr txBox="1"/>
          <p:nvPr>
            <p:ph type="title"/>
          </p:nvPr>
        </p:nvSpPr>
        <p:spPr>
          <a:xfrm>
            <a:off x="1495397" y="566992"/>
            <a:ext cx="10115605" cy="62068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90"/>
              <a:buFont typeface="Arial"/>
              <a:buNone/>
            </a:pPr>
            <a:r>
              <a:rPr lang="en-US" sz="279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Competențe generale dezvoltate în cadrul stagiilor de practică</a:t>
            </a:r>
            <a:endParaRPr i="1" sz="279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6"/>
          <p:cNvSpPr txBox="1"/>
          <p:nvPr>
            <p:ph idx="1" type="body"/>
          </p:nvPr>
        </p:nvSpPr>
        <p:spPr>
          <a:xfrm>
            <a:off x="492043" y="3036814"/>
            <a:ext cx="10805244" cy="210076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🞆"/>
            </a:pPr>
            <a:r>
              <a:rPr b="0" i="0" lang="en-US" sz="14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Acumularea de cunoștințe și competențe cuprinse în activitățile specifice domeniului turism și alimentație;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Char char="🞆"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Creșterea motivației pentru profesia aleasă;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Char char="🞆"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Pregătirea pentru încadrarea în câmpul muncii, prin acumularea de experiență practică în domeniul vizat; 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Char char="🞆"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Formarea de competențe privind relațiile interumane în procesul de muncă (spirit de echipă, abilități de comunicare și relaționare, conștientizarea importanței calității muncii);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Char char="🞆"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Formarea de competențe privind organizarea locului de muncă și rezolvarea de probleme; 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Char char="🞆"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Dezvoltarea deprinderilor de relaționare; 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Char char="🞆"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Creșterea potențialului de adaptabilitate al elevilor la exigențele pieței muncii;</a:t>
            </a:r>
            <a:endParaRPr/>
          </a:p>
          <a:p>
            <a:pPr indent="-314325" lvl="0" marL="342900" rtl="0" algn="just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450"/>
              <a:buNone/>
            </a:pPr>
            <a:r>
              <a:t/>
            </a:r>
            <a:endParaRPr b="0" i="0" sz="45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Bar chart" id="179" name="Google Shape;179;p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80997" y="335560"/>
            <a:ext cx="945319" cy="9453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Google Shape;18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94429" y="5883271"/>
            <a:ext cx="2225660" cy="974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95777" y="5819994"/>
            <a:ext cx="1199243" cy="926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41174" y="5738326"/>
            <a:ext cx="1076112" cy="10650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948894" y="5789417"/>
            <a:ext cx="1013927" cy="1013927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7"/>
          <p:cNvSpPr txBox="1"/>
          <p:nvPr>
            <p:ph type="title"/>
          </p:nvPr>
        </p:nvSpPr>
        <p:spPr>
          <a:xfrm>
            <a:off x="1495397" y="566992"/>
            <a:ext cx="10115605" cy="62068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</a:pPr>
            <a:r>
              <a:rPr lang="en-US" sz="3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Organizarea și desfășurarea stagiilor de practică </a:t>
            </a:r>
            <a:endParaRPr i="1" sz="3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7"/>
          <p:cNvSpPr txBox="1"/>
          <p:nvPr>
            <p:ph idx="1" type="body"/>
          </p:nvPr>
        </p:nvSpPr>
        <p:spPr>
          <a:xfrm>
            <a:off x="1053656" y="2444930"/>
            <a:ext cx="10805244" cy="117306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b="0" i="0" lang="en-US" sz="19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Stagiul de practică se axează pe aprofundarea cunoștințelor teoretice dobândite  la disciplinele cuprinse în programul de învățământ din domeniul turism și alimentație; </a:t>
            </a:r>
            <a:endParaRPr/>
          </a:p>
          <a:p>
            <a:pPr indent="0" lvl="0" marL="0" rtl="0" algn="just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uitcase" id="190" name="Google Shape;190;p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57144" y="2433377"/>
            <a:ext cx="560665" cy="56066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ins" id="191" name="Google Shape;191;p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33100" y="3395584"/>
            <a:ext cx="608754" cy="608754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p7"/>
          <p:cNvSpPr txBox="1"/>
          <p:nvPr/>
        </p:nvSpPr>
        <p:spPr>
          <a:xfrm>
            <a:off x="1053656" y="3424721"/>
            <a:ext cx="10805244" cy="117306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Noto Sans Symbols"/>
              <a:buNone/>
            </a:pPr>
            <a:r>
              <a:rPr lang="en-U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Elevii participanți la stagiile de practică vor beneficia de o bursă de </a:t>
            </a:r>
            <a:r>
              <a:rPr lang="en-US" sz="1900"/>
              <a:t>75</a:t>
            </a:r>
            <a:r>
              <a:rPr lang="en-U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 de lei la încheierea acestuia. </a:t>
            </a:r>
            <a:endParaRPr/>
          </a:p>
          <a:p>
            <a:pPr indent="0" lvl="0" marL="0" marR="0" rtl="0" algn="just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Train" id="193" name="Google Shape;193;p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321491" y="4403007"/>
            <a:ext cx="631972" cy="631972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7"/>
          <p:cNvSpPr txBox="1"/>
          <p:nvPr/>
        </p:nvSpPr>
        <p:spPr>
          <a:xfrm>
            <a:off x="1053656" y="4404512"/>
            <a:ext cx="10805244" cy="117306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Noto Sans Symbols"/>
              <a:buNone/>
            </a:pPr>
            <a:r>
              <a:rPr lang="en-U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În ordinea în care au fost selectați pentru a participa la stagiile de practică, primii 12 elevi vor participa, și la ateliere de practică organizate în afara țării (În Reunion și Italia).</a:t>
            </a:r>
            <a:endParaRPr/>
          </a:p>
          <a:p>
            <a:pPr indent="0" lvl="0" marL="0" marR="0" rtl="0" algn="just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sentation with media" id="195" name="Google Shape;195;p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521770" y="410558"/>
            <a:ext cx="1063771" cy="10637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94429" y="5883271"/>
            <a:ext cx="2225660" cy="974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95777" y="5819994"/>
            <a:ext cx="1199243" cy="926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41174" y="5738326"/>
            <a:ext cx="1076112" cy="106501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948894" y="5789417"/>
            <a:ext cx="1013927" cy="1013927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8"/>
          <p:cNvSpPr txBox="1"/>
          <p:nvPr>
            <p:ph type="title"/>
          </p:nvPr>
        </p:nvSpPr>
        <p:spPr>
          <a:xfrm>
            <a:off x="1495398" y="682008"/>
            <a:ext cx="10115605" cy="62068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90"/>
              <a:buFont typeface="Arial"/>
              <a:buNone/>
            </a:pPr>
            <a:r>
              <a:rPr lang="en-US" sz="279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Selecția agenților economici (parteneri de practică) pentru desfășurarea stagiilor de practică </a:t>
            </a:r>
            <a:endParaRPr i="1" sz="279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8"/>
          <p:cNvSpPr txBox="1"/>
          <p:nvPr>
            <p:ph idx="1" type="body"/>
          </p:nvPr>
        </p:nvSpPr>
        <p:spPr>
          <a:xfrm>
            <a:off x="337321" y="2716980"/>
            <a:ext cx="10805244" cy="117306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20"/>
              <a:buChar char="🞆"/>
            </a:pPr>
            <a:r>
              <a:rPr b="0" i="0" lang="en-US" sz="182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Partenerii de practică ce vor fi selectați vor fi din domeniul Hoteluri și Restaurante, iar aceștia va trebui să îndeplinească următoarele criterii:  </a:t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330"/>
              <a:buNone/>
            </a:pPr>
            <a:r>
              <a:rPr b="0" i="0" lang="en-US" sz="133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260"/>
              <a:buNone/>
            </a:pPr>
            <a:r>
              <a:t/>
            </a:r>
            <a:endParaRPr b="0" i="0" sz="126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8"/>
          <p:cNvSpPr txBox="1"/>
          <p:nvPr/>
        </p:nvSpPr>
        <p:spPr>
          <a:xfrm>
            <a:off x="1053656" y="3424721"/>
            <a:ext cx="10805244" cy="117306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8"/>
          <p:cNvSpPr txBox="1"/>
          <p:nvPr/>
        </p:nvSpPr>
        <p:spPr>
          <a:xfrm>
            <a:off x="1053656" y="4404512"/>
            <a:ext cx="10805244" cy="117306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Group success" id="208" name="Google Shape;208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54089" y="377766"/>
            <a:ext cx="999134" cy="999134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8"/>
          <p:cNvSpPr txBox="1"/>
          <p:nvPr/>
        </p:nvSpPr>
        <p:spPr>
          <a:xfrm>
            <a:off x="1663717" y="3232643"/>
            <a:ext cx="9585121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→"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să activeze în domeniul Turism și/sau Alimentație publică;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→"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să își desfășoare activitatea în regiunea de Nord-Vest;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→"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să dețină condiții favorabile organizării stagiilor de practică;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→"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să dețină toate acreditările și autorizațiile necesare desfășurării activităților;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→"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să asigure resurse materiale și umane pentru desfășurarea în condiții optime activității de practică;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→"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să pună la dispoziție practicanților toate dotările necesare (logistice, tehnice și tehnologice); 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Fork and knife" id="210" name="Google Shape;210;p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67144" y="3314194"/>
            <a:ext cx="828254" cy="82825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leep" id="211" name="Google Shape;211;p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464474" y="4274198"/>
            <a:ext cx="1199243" cy="11992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Google Shape;216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94429" y="5883271"/>
            <a:ext cx="2225660" cy="974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95777" y="5819994"/>
            <a:ext cx="1199243" cy="926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Google Shape;218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41174" y="5738326"/>
            <a:ext cx="1076112" cy="106501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Google Shape;219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948894" y="5789417"/>
            <a:ext cx="1013927" cy="1013927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9"/>
          <p:cNvSpPr txBox="1"/>
          <p:nvPr>
            <p:ph type="title"/>
          </p:nvPr>
        </p:nvSpPr>
        <p:spPr>
          <a:xfrm>
            <a:off x="1495397" y="566992"/>
            <a:ext cx="10115605" cy="62068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</a:pPr>
            <a:r>
              <a:rPr lang="en-US" sz="3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Derularea activităților în cadrul stagiului de practică</a:t>
            </a:r>
            <a:endParaRPr i="1" sz="3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9"/>
          <p:cNvSpPr txBox="1"/>
          <p:nvPr>
            <p:ph idx="1" type="body"/>
          </p:nvPr>
        </p:nvSpPr>
        <p:spPr>
          <a:xfrm>
            <a:off x="490979" y="2710281"/>
            <a:ext cx="10805244" cy="338846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514350" lvl="0" marL="51435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AutoNum type="arabicParenR"/>
            </a:pPr>
            <a:r>
              <a:rPr b="0" i="0" lang="en-US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Pregătirea stagiului de practică – întâlniri între experții stagii practică și tutorii de practică în vederea informării privind condițiile desfășurării stagiului </a:t>
            </a:r>
            <a:endParaRPr/>
          </a:p>
          <a:p>
            <a:pPr indent="-514350" lvl="0" marL="514350" rtl="0" algn="just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Century Gothic"/>
              <a:buAutoNum type="arabicParenR"/>
            </a:pPr>
            <a:r>
              <a:rPr b="0" i="0" lang="en-US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Introducerea cursanților în organizație – prezentarea practicantului în cadrul societății , descrierea activităților, a postului de practică și a metodelor de lucru. </a:t>
            </a:r>
            <a:endParaRPr/>
          </a:p>
          <a:p>
            <a:pPr indent="-514350" lvl="0" marL="514350" rtl="0" algn="just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Century Gothic"/>
              <a:buAutoNum type="arabicParenR"/>
            </a:pPr>
            <a:r>
              <a:rPr b="0" i="0" lang="en-US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Realizarea unei sesiuni de informare de prevenire a riscurilor privind sănătatea și securitatea la locul de muncă pentru elevi.</a:t>
            </a:r>
            <a:endParaRPr/>
          </a:p>
          <a:p>
            <a:pPr indent="-514350" lvl="0" marL="514350" rtl="0" algn="just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Century Gothic"/>
              <a:buAutoNum type="arabicParenR"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Desfășurarea efectivă a stagiului de practică – transmiterea efectivă a cunoștințelor. </a:t>
            </a:r>
            <a:endParaRPr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00050" lvl="0" marL="514350" rtl="0" algn="just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Century Gothic"/>
              <a:buNone/>
            </a:pPr>
            <a:r>
              <a:t/>
            </a:r>
            <a:endParaRPr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00050" lvl="0" marL="514350" rtl="0" algn="just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Century Gothic"/>
              <a:buNone/>
            </a:pPr>
            <a:r>
              <a:t/>
            </a:r>
            <a:endParaRPr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9"/>
          <p:cNvSpPr txBox="1"/>
          <p:nvPr/>
        </p:nvSpPr>
        <p:spPr>
          <a:xfrm>
            <a:off x="1053656" y="3424721"/>
            <a:ext cx="10805244" cy="117306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9"/>
          <p:cNvSpPr txBox="1"/>
          <p:nvPr/>
        </p:nvSpPr>
        <p:spPr>
          <a:xfrm>
            <a:off x="1053656" y="4404512"/>
            <a:ext cx="10805244" cy="117306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ustomer review" id="224" name="Google Shape;224;p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96456" y="470783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rrow circle" id="225" name="Google Shape;225;p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9453555" y="4309404"/>
            <a:ext cx="2565350" cy="2565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Quotable">
  <a:themeElements>
    <a:clrScheme name="Yellow Orange">
      <a:dk1>
        <a:srgbClr val="000000"/>
      </a:dk1>
      <a:lt1>
        <a:srgbClr val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2020-11-06T13:10:15Z</dcterms:created>
  <dc:creator>Brigitta</dc:creator>
</cp:coreProperties>
</file>