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7" r:id="rId10"/>
    <p:sldId id="268" r:id="rId11"/>
    <p:sldId id="269" r:id="rId12"/>
    <p:sldId id="270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77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80336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91940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36273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495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16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40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153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97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485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4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408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4F1-FFEA-405F-9602-3DCA865EDA4E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32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3051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94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3.jpeg"/><Relationship Id="rId7" Type="http://schemas.openxmlformats.org/officeDocument/2006/relationships/image" Target="../media/image2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svg"/><Relationship Id="rId5" Type="http://schemas.openxmlformats.org/officeDocument/2006/relationships/image" Target="../media/image5.jpeg"/><Relationship Id="rId10" Type="http://schemas.openxmlformats.org/officeDocument/2006/relationships/image" Target="../media/image26.png"/><Relationship Id="rId4" Type="http://schemas.openxmlformats.org/officeDocument/2006/relationships/image" Target="../media/image4.jpeg"/><Relationship Id="rId9" Type="http://schemas.openxmlformats.org/officeDocument/2006/relationships/image" Target="../media/image25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3.jpeg"/><Relationship Id="rId7" Type="http://schemas.openxmlformats.org/officeDocument/2006/relationships/image" Target="../media/image2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31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3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1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3.jpe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5.svg"/><Relationship Id="rId5" Type="http://schemas.openxmlformats.org/officeDocument/2006/relationships/image" Target="../media/image5.jpeg"/><Relationship Id="rId10" Type="http://schemas.openxmlformats.org/officeDocument/2006/relationships/image" Target="../media/image14.png"/><Relationship Id="rId4" Type="http://schemas.openxmlformats.org/officeDocument/2006/relationships/image" Target="../media/image4.jpeg"/><Relationship Id="rId9" Type="http://schemas.openxmlformats.org/officeDocument/2006/relationships/image" Target="../media/image1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21.svg"/><Relationship Id="rId3" Type="http://schemas.openxmlformats.org/officeDocument/2006/relationships/image" Target="../media/image3.jpeg"/><Relationship Id="rId7" Type="http://schemas.openxmlformats.org/officeDocument/2006/relationships/image" Target="../media/image17.svg"/><Relationship Id="rId12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19.svg"/><Relationship Id="rId5" Type="http://schemas.openxmlformats.org/officeDocument/2006/relationships/image" Target="../media/image5.jpeg"/><Relationship Id="rId10" Type="http://schemas.openxmlformats.org/officeDocument/2006/relationships/image" Target="../media/image18.png"/><Relationship Id="rId4" Type="http://schemas.openxmlformats.org/officeDocument/2006/relationships/image" Target="../media/image4.jpeg"/><Relationship Id="rId9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3E11-88AB-49B8-A705-9A98CC009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9468" y="718431"/>
            <a:ext cx="9787885" cy="1428750"/>
          </a:xfrm>
        </p:spPr>
        <p:txBody>
          <a:bodyPr>
            <a:normAutofit fontScale="90000"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Stagii de practică și consiliere profesională pentru 185 de elevi din unități de învățământ cu profil de turism și alimentație din regiunea de Nord Vest</a:t>
            </a:r>
            <a:endParaRPr lang="en-US" sz="3100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1645" y="5452022"/>
            <a:ext cx="3210355" cy="140597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115" y="5392218"/>
            <a:ext cx="1611505" cy="1245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851" y="5306073"/>
            <a:ext cx="1332583" cy="1318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665" y="5251122"/>
            <a:ext cx="1428749" cy="1428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1A083A-E345-4754-A4F7-F9329AA71E9C}"/>
              </a:ext>
            </a:extLst>
          </p:cNvPr>
          <p:cNvSpPr txBox="1"/>
          <p:nvPr/>
        </p:nvSpPr>
        <p:spPr>
          <a:xfrm>
            <a:off x="581190" y="2324355"/>
            <a:ext cx="10993549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>
                <a:solidFill>
                  <a:schemeClr val="bg1"/>
                </a:solidFill>
                <a:latin typeface="+mj-lt"/>
              </a:rPr>
              <a:t>Proiect cofinanțat de Uniunea Europeană din Fondul Social European prin Programul Operațional Capital Uman 2014-2020</a:t>
            </a:r>
          </a:p>
          <a:p>
            <a:r>
              <a:rPr lang="ro-RO" sz="1100" dirty="0">
                <a:solidFill>
                  <a:schemeClr val="bg1"/>
                </a:solidFill>
                <a:latin typeface="+mj-lt"/>
              </a:rPr>
              <a:t>AP 6 – Educație și competențe </a:t>
            </a:r>
          </a:p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OS 6.14: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Creșterea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participării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la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programe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învățare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la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locul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muncă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a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elevilor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și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ucenicilor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din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învățământul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secundar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și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terțiar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non-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universitar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, cu accent pe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sectoarele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economice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cu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potențial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competitiv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identificate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conform (SNC)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și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din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domeniile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specializare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inteligentă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conform (SNCDI).          	</a:t>
            </a:r>
          </a:p>
          <a:p>
            <a:r>
              <a:rPr lang="en-US" sz="1100" dirty="0" err="1">
                <a:solidFill>
                  <a:schemeClr val="bg1"/>
                </a:solidFill>
                <a:latin typeface="+mj-lt"/>
              </a:rPr>
              <a:t>Beneficiar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: SADC EXPERT CONSULTING SRL</a:t>
            </a:r>
          </a:p>
          <a:p>
            <a:r>
              <a:rPr lang="en-US" sz="1100" dirty="0" err="1">
                <a:solidFill>
                  <a:schemeClr val="bg1"/>
                </a:solidFill>
                <a:latin typeface="+mj-lt"/>
              </a:rPr>
              <a:t>Stagii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practică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și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consiliere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profesională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pentru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185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elevi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din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unități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invatamant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cu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profil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turism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și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alimentatie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in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regiunea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Nord-Vest – cod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MySmis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130628   /   Contract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finanțare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POCU/633/6/14/130628</a:t>
            </a:r>
          </a:p>
          <a:p>
            <a:endParaRPr lang="en-US" sz="1200" dirty="0"/>
          </a:p>
        </p:txBody>
      </p:sp>
      <p:pic>
        <p:nvPicPr>
          <p:cNvPr id="13" name="Graphic 12" descr="Classroom">
            <a:extLst>
              <a:ext uri="{FF2B5EF4-FFF2-40B4-BE49-F238E27FC236}">
                <a16:creationId xmlns:a16="http://schemas.microsoft.com/office/drawing/2014/main" id="{546923C4-2DDF-4F9C-B7F2-880503CC47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2320" y="805738"/>
            <a:ext cx="1404535" cy="140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614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Selectarea participanților la stagiile de practică 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89" y="2453488"/>
            <a:ext cx="10805244" cy="117306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o-RO" sz="2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Vor fi selectați 185 de elevi (dintre care 19 de etnie romă) din unitățile de învățământ cu profil de turism și alimentație din regiunea de Nord-Vest, care îndeplinesc următoarele criterii: 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ro-RO" sz="1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 rtl="0">
              <a:lnSpc>
                <a:spcPct val="120000"/>
              </a:lnSpc>
              <a:spcBef>
                <a:spcPts val="1200"/>
              </a:spcBef>
              <a:buNone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0112FB48-DC3A-42C7-A4D5-3EC824938A5F}"/>
              </a:ext>
            </a:extLst>
          </p:cNvPr>
          <p:cNvSpPr txBox="1">
            <a:spLocks/>
          </p:cNvSpPr>
          <p:nvPr/>
        </p:nvSpPr>
        <p:spPr>
          <a:xfrm>
            <a:off x="1053656" y="3424721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F8DD2C4B-D864-444D-B814-60444E132FC7}"/>
              </a:ext>
            </a:extLst>
          </p:cNvPr>
          <p:cNvSpPr txBox="1">
            <a:spLocks/>
          </p:cNvSpPr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Group success">
            <a:extLst>
              <a:ext uri="{FF2B5EF4-FFF2-40B4-BE49-F238E27FC236}">
                <a16:creationId xmlns:a16="http://schemas.microsoft.com/office/drawing/2014/main" id="{A417F9E1-B5E3-4599-868E-C7C28E96EB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4089" y="377766"/>
            <a:ext cx="999134" cy="999134"/>
          </a:xfrm>
          <a:prstGeom prst="rect">
            <a:avLst/>
          </a:prstGeom>
        </p:spPr>
      </p:pic>
      <p:pic>
        <p:nvPicPr>
          <p:cNvPr id="8" name="Graphic 7" descr="Home">
            <a:extLst>
              <a:ext uri="{FF2B5EF4-FFF2-40B4-BE49-F238E27FC236}">
                <a16:creationId xmlns:a16="http://schemas.microsoft.com/office/drawing/2014/main" id="{AB90AE92-6E03-48C4-875A-0024B24D9C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95020" y="3235513"/>
            <a:ext cx="543886" cy="54388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564F096-3C4D-4403-ABAE-7CBE56F60DBD}"/>
              </a:ext>
            </a:extLst>
          </p:cNvPr>
          <p:cNvSpPr txBox="1"/>
          <p:nvPr/>
        </p:nvSpPr>
        <p:spPr>
          <a:xfrm>
            <a:off x="2774435" y="3363140"/>
            <a:ext cx="5931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au domiciliul în regiunea Nord-Vest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phic 15" descr="Books">
            <a:extLst>
              <a:ext uri="{FF2B5EF4-FFF2-40B4-BE49-F238E27FC236}">
                <a16:creationId xmlns:a16="http://schemas.microsoft.com/office/drawing/2014/main" id="{2E9614E4-1371-4D82-9BB4-0D438952D91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95020" y="4098815"/>
            <a:ext cx="543886" cy="54388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1665755-51E6-4279-9778-8559D4FCC1CB}"/>
              </a:ext>
            </a:extLst>
          </p:cNvPr>
          <p:cNvSpPr txBox="1"/>
          <p:nvPr/>
        </p:nvSpPr>
        <p:spPr>
          <a:xfrm>
            <a:off x="2780503" y="4098815"/>
            <a:ext cx="88365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sunt înregistrați la o unitate de învățământ secundar superior ( liceu/școală profesională) sau terțiar non-universitară (postliceală) cu profil în domeniul turismului și alimentației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976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Derularea activităților în cadrul stagiului de practică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979" y="2710281"/>
            <a:ext cx="10805244" cy="3388461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r>
              <a:rPr lang="ro-RO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Pregătirea stagiului de practică – întâlniri între experții stagii practică și tutorii de practică în vederea informării privind condițiile desfășurării stagiului </a:t>
            </a: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r>
              <a:rPr lang="ro-RO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Introducerea cursanților în organizație – prezentarea practicantului în cadrul societății , descrierea activităților, a postului de practică și a metodelor de lucru. </a:t>
            </a: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r>
              <a:rPr lang="ro-RO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Realizarea unei sesiuni de informare de prevenire a riscurilor privind sănătatea și securitatea la locul de muncă pentru elevi.</a:t>
            </a: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r>
              <a:rPr lang="ro-R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Desfășurarea efectivă a stagiului de practică – transmiterea efectivă a cunoștințelor. </a:t>
            </a: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0112FB48-DC3A-42C7-A4D5-3EC824938A5F}"/>
              </a:ext>
            </a:extLst>
          </p:cNvPr>
          <p:cNvSpPr txBox="1">
            <a:spLocks/>
          </p:cNvSpPr>
          <p:nvPr/>
        </p:nvSpPr>
        <p:spPr>
          <a:xfrm>
            <a:off x="1053656" y="3424721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F8DD2C4B-D864-444D-B814-60444E132FC7}"/>
              </a:ext>
            </a:extLst>
          </p:cNvPr>
          <p:cNvSpPr txBox="1">
            <a:spLocks/>
          </p:cNvSpPr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 descr="Customer review">
            <a:extLst>
              <a:ext uri="{FF2B5EF4-FFF2-40B4-BE49-F238E27FC236}">
                <a16:creationId xmlns:a16="http://schemas.microsoft.com/office/drawing/2014/main" id="{AA9E73B5-A4D5-4ACB-947D-2DE49ABB3B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6456" y="470783"/>
            <a:ext cx="914400" cy="914400"/>
          </a:xfrm>
          <a:prstGeom prst="rect">
            <a:avLst/>
          </a:prstGeom>
        </p:spPr>
      </p:pic>
      <p:pic>
        <p:nvPicPr>
          <p:cNvPr id="7" name="Graphic 6" descr="Arrow circle">
            <a:extLst>
              <a:ext uri="{FF2B5EF4-FFF2-40B4-BE49-F238E27FC236}">
                <a16:creationId xmlns:a16="http://schemas.microsoft.com/office/drawing/2014/main" id="{8571C356-4194-45EC-B707-8D61C0C0177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53555" y="4309404"/>
            <a:ext cx="2565350" cy="256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186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Responsabilitățile părților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847" y="2746496"/>
            <a:ext cx="10805244" cy="295228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ro-R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Elevii participanți au următoarele responsabilități în cadrul proiectului: </a:t>
            </a: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o-RO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Participarea la activitățile stabilite, respectând programul de lucru;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o-R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implică la activitățile de practică și adresează întrebări, solicitări, clarificări atât tutorelui cât și expertului stagii practică sau profesorului îndrumător;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o-R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Întocmește toate materialele, formularele, documentele solicitate pentru evaluarea stagiului de practică cu informații reale;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o-RO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Respectă regulamentul de ordine interioară al agentului de practică; </a:t>
            </a: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0112FB48-DC3A-42C7-A4D5-3EC824938A5F}"/>
              </a:ext>
            </a:extLst>
          </p:cNvPr>
          <p:cNvSpPr txBox="1">
            <a:spLocks/>
          </p:cNvSpPr>
          <p:nvPr/>
        </p:nvSpPr>
        <p:spPr>
          <a:xfrm>
            <a:off x="449847" y="2842469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F8DD2C4B-D864-444D-B814-60444E132FC7}"/>
              </a:ext>
            </a:extLst>
          </p:cNvPr>
          <p:cNvSpPr txBox="1">
            <a:spLocks/>
          </p:cNvSpPr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Teacher">
            <a:extLst>
              <a:ext uri="{FF2B5EF4-FFF2-40B4-BE49-F238E27FC236}">
                <a16:creationId xmlns:a16="http://schemas.microsoft.com/office/drawing/2014/main" id="{A5B81D45-C5C2-4C55-94BE-365E0D4ACE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1593" y="336942"/>
            <a:ext cx="1080781" cy="108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754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737FCA-CB1F-481A-B9BC-23D4AE6F5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089" y="2435957"/>
            <a:ext cx="4615872" cy="2007789"/>
          </a:xfrm>
        </p:spPr>
        <p:txBody>
          <a:bodyPr/>
          <a:lstStyle/>
          <a:p>
            <a:r>
              <a:rPr lang="ro-RO" dirty="0"/>
              <a:t>Mulțumim de atenție!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577CDF-5700-42F4-95DD-E0EE9FFEF48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B45D51-281F-4432-BA75-A17C406FB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000" y="2848330"/>
            <a:ext cx="4121791" cy="1805141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81A7DDBF-5D0D-4734-827A-B09404389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434" y="5412527"/>
            <a:ext cx="1564342" cy="120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C9737264-7053-42B7-898A-A6D499B00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7595" y="5143855"/>
            <a:ext cx="1648705" cy="1631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>
            <a:extLst>
              <a:ext uri="{FF2B5EF4-FFF2-40B4-BE49-F238E27FC236}">
                <a16:creationId xmlns:a16="http://schemas.microsoft.com/office/drawing/2014/main" id="{00A49B20-C761-47FF-9F2D-846888DC4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770" y="5215801"/>
            <a:ext cx="1405535" cy="1405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2498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006" y="537618"/>
            <a:ext cx="4298895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Obiectivul proiectului </a:t>
            </a:r>
            <a:endParaRPr lang="en-US" sz="3100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creșterea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participării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elevilor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din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învățământul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secundar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superior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și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terțiar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non-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universitar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din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regiunea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Nord-Vest</a:t>
            </a:r>
            <a:r>
              <a:rPr lang="ro-RO" sz="1800" b="0" i="0" u="none" strike="noStrike" dirty="0">
                <a:effectLst/>
                <a:latin typeface="Arial" panose="020B0604020202020204" pitchFamily="34" charset="0"/>
              </a:rPr>
              <a:t> la programe de învățare la locul de muncă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800" dirty="0">
                <a:latin typeface="Arial" panose="020B0604020202020204" pitchFamily="34" charset="0"/>
              </a:rPr>
              <a:t>dezvoltarea deprinderilor </a:t>
            </a:r>
            <a:r>
              <a:rPr lang="ro-RO" sz="1800" dirty="0" err="1">
                <a:latin typeface="Arial" panose="020B0604020202020204" pitchFamily="34" charset="0"/>
              </a:rPr>
              <a:t>socio</a:t>
            </a:r>
            <a:r>
              <a:rPr lang="ro-RO" sz="1800" dirty="0">
                <a:latin typeface="Arial" panose="020B0604020202020204" pitchFamily="34" charset="0"/>
              </a:rPr>
              <a:t>-profesionale prin organizarea de stagii de practică, consiliere și orientare profesională </a:t>
            </a:r>
            <a:endParaRPr lang="en-US" sz="1200" dirty="0"/>
          </a:p>
          <a:p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800" b="0" i="0" u="none" strike="noStrike" dirty="0">
                <a:effectLst/>
                <a:latin typeface="Arial" panose="020B0604020202020204" pitchFamily="34" charset="0"/>
              </a:rPr>
              <a:t>creșterea capacității de integrare pe piața muncii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800" dirty="0">
                <a:latin typeface="Arial" panose="020B0604020202020204" pitchFamily="34" charset="0"/>
              </a:rPr>
              <a:t>facilitarea tranziției de la educație la piața muncii</a:t>
            </a:r>
            <a:endParaRPr lang="ro-RO" dirty="0"/>
          </a:p>
          <a:p>
            <a:endParaRPr lang="en-US" dirty="0"/>
          </a:p>
        </p:txBody>
      </p:sp>
      <p:pic>
        <p:nvPicPr>
          <p:cNvPr id="9" name="Graphic 8" descr="Bar chart">
            <a:extLst>
              <a:ext uri="{FF2B5EF4-FFF2-40B4-BE49-F238E27FC236}">
                <a16:creationId xmlns:a16="http://schemas.microsoft.com/office/drawing/2014/main" id="{489D4229-1F08-449F-ABB0-080724FFBA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8577" y="363341"/>
            <a:ext cx="914400" cy="91440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C60C177-7062-42BD-836C-CF498604D9E0}"/>
              </a:ext>
            </a:extLst>
          </p:cNvPr>
          <p:cNvCxnSpPr>
            <a:cxnSpLocks/>
          </p:cNvCxnSpPr>
          <p:nvPr/>
        </p:nvCxnSpPr>
        <p:spPr>
          <a:xfrm flipV="1">
            <a:off x="895777" y="4083030"/>
            <a:ext cx="3115302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65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8" y="566992"/>
            <a:ext cx="8858938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Rolul și importanța stagiilor de practică</a:t>
            </a:r>
            <a:endParaRPr lang="en-US" sz="3100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074" y="2097936"/>
            <a:ext cx="11104675" cy="1139988"/>
          </a:xfrm>
        </p:spPr>
        <p:txBody>
          <a:bodyPr/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Stagiul de practică reprezintă o componentă esențială a pregătirii școlare, deoarece asigură formarea competențelor și acumularea experienței privind activități din domeniul profesional vizat. </a:t>
            </a:r>
            <a:endParaRPr lang="en-US" dirty="0"/>
          </a:p>
        </p:txBody>
      </p:sp>
      <p:pic>
        <p:nvPicPr>
          <p:cNvPr id="2" name="Graphic 1" descr="Magnifying glass">
            <a:extLst>
              <a:ext uri="{FF2B5EF4-FFF2-40B4-BE49-F238E27FC236}">
                <a16:creationId xmlns:a16="http://schemas.microsoft.com/office/drawing/2014/main" id="{A0BD0D89-A73D-4677-AACC-5A3DCFA30C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1189" y="396184"/>
            <a:ext cx="914400" cy="914400"/>
          </a:xfrm>
          <a:prstGeom prst="rect">
            <a:avLst/>
          </a:prstGeom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89ADE84-3307-436A-ABC9-4831B1583B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336199"/>
              </p:ext>
            </p:extLst>
          </p:nvPr>
        </p:nvGraphicFramePr>
        <p:xfrm>
          <a:off x="1140904" y="3429000"/>
          <a:ext cx="9563451" cy="1692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7817">
                  <a:extLst>
                    <a:ext uri="{9D8B030D-6E8A-4147-A177-3AD203B41FA5}">
                      <a16:colId xmlns:a16="http://schemas.microsoft.com/office/drawing/2014/main" val="3274588044"/>
                    </a:ext>
                  </a:extLst>
                </a:gridCol>
                <a:gridCol w="3187817">
                  <a:extLst>
                    <a:ext uri="{9D8B030D-6E8A-4147-A177-3AD203B41FA5}">
                      <a16:colId xmlns:a16="http://schemas.microsoft.com/office/drawing/2014/main" val="2890944395"/>
                    </a:ext>
                  </a:extLst>
                </a:gridCol>
                <a:gridCol w="3187817">
                  <a:extLst>
                    <a:ext uri="{9D8B030D-6E8A-4147-A177-3AD203B41FA5}">
                      <a16:colId xmlns:a16="http://schemas.microsoft.com/office/drawing/2014/main" val="4025565032"/>
                    </a:ext>
                  </a:extLst>
                </a:gridCol>
              </a:tblGrid>
              <a:tr h="402560">
                <a:tc gridSpan="3">
                  <a:txBody>
                    <a:bodyPr/>
                    <a:lstStyle/>
                    <a:p>
                      <a:pPr algn="ctr"/>
                      <a:r>
                        <a:rPr lang="ro-RO" dirty="0"/>
                        <a:t>Posibilități oferite de stagiul de practică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2339"/>
                  </a:ext>
                </a:extLst>
              </a:tr>
              <a:tr h="1290398">
                <a:tc>
                  <a:txBody>
                    <a:bodyPr/>
                    <a:lstStyle/>
                    <a:p>
                      <a:r>
                        <a:rPr lang="ro-RO" dirty="0"/>
                        <a:t>- Să experimenteze mediul real de lucru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- Să dobândească abilități practice și principii etice de lucru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- Să creeze o rețea profesională prin construirea unei relații bune cu angajatorul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451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020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8" y="566992"/>
            <a:ext cx="8858938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Nevoi legate de incluziunea pe piața muncii</a:t>
            </a:r>
            <a:endParaRPr lang="en-US" sz="3100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529" y="2226691"/>
            <a:ext cx="11104675" cy="1139988"/>
          </a:xfrm>
        </p:spPr>
        <p:txBody>
          <a:bodyPr/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Organizarea acestor stagii de practică vine în întâmpinarea nevoilor legate de incluziunea pe piața muncii, identificate la nivelul grupului țintă. </a:t>
            </a:r>
            <a:endParaRPr lang="en-US" dirty="0"/>
          </a:p>
        </p:txBody>
      </p:sp>
      <p:pic>
        <p:nvPicPr>
          <p:cNvPr id="6" name="Graphic 5" descr="Bar chart">
            <a:extLst>
              <a:ext uri="{FF2B5EF4-FFF2-40B4-BE49-F238E27FC236}">
                <a16:creationId xmlns:a16="http://schemas.microsoft.com/office/drawing/2014/main" id="{553B4FE6-0D09-49BE-AF79-FFC3C90EFF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0997" y="335560"/>
            <a:ext cx="945319" cy="945319"/>
          </a:xfrm>
          <a:prstGeom prst="rect">
            <a:avLst/>
          </a:prstGeom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595208A6-DF94-4F7B-BA14-18D5DF099F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73508"/>
              </p:ext>
            </p:extLst>
          </p:nvPr>
        </p:nvGraphicFramePr>
        <p:xfrm>
          <a:off x="1053656" y="3597781"/>
          <a:ext cx="969113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5566">
                  <a:extLst>
                    <a:ext uri="{9D8B030D-6E8A-4147-A177-3AD203B41FA5}">
                      <a16:colId xmlns:a16="http://schemas.microsoft.com/office/drawing/2014/main" val="3067621975"/>
                    </a:ext>
                  </a:extLst>
                </a:gridCol>
                <a:gridCol w="4845566">
                  <a:extLst>
                    <a:ext uri="{9D8B030D-6E8A-4147-A177-3AD203B41FA5}">
                      <a16:colId xmlns:a16="http://schemas.microsoft.com/office/drawing/2014/main" val="3934656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o-RO" dirty="0"/>
                        <a:t>Nevoia de corelare a competențelor dobândite în timpul școlii cu cerințele pieței muncii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o-RO" dirty="0"/>
                        <a:t>Nivelul scăzut al ocupării în rândul tinerilor din regiunea Nord-Vest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720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543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 fontScale="90000"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Beneficiile aduse în urma desfășurării stagiilor de practică</a:t>
            </a:r>
            <a:b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</a:br>
            <a:r>
              <a:rPr lang="ro-RO" sz="1300" i="1" dirty="0">
                <a:solidFill>
                  <a:schemeClr val="tx1"/>
                </a:solidFill>
                <a:latin typeface="Bahnschrift SemiLight" panose="020B0502040204020203" pitchFamily="34" charset="0"/>
              </a:rPr>
              <a:t>(Pentru elevii practicanți) 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474" y="2092724"/>
            <a:ext cx="11104675" cy="3410711"/>
          </a:xfrm>
        </p:spPr>
        <p:txBody>
          <a:bodyPr>
            <a:normAutofit fontScale="25000" lnSpcReduction="20000"/>
          </a:bodyPr>
          <a:lstStyle/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posibilitatea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a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dobândi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un loc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practică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serie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competențe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concordanţă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domeniul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școlarizare;dezvoltarea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competențelor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atitudinii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aptitudinilor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munca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echipă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it-IT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creşterea</a:t>
            </a:r>
            <a:r>
              <a:rPr lang="it-IT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gradului</a:t>
            </a:r>
            <a:r>
              <a:rPr lang="it-IT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it-IT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responsabilitate</a:t>
            </a:r>
            <a:r>
              <a:rPr lang="it-IT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it-IT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ceea</a:t>
            </a:r>
            <a:r>
              <a:rPr lang="it-IT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ce </a:t>
            </a:r>
            <a:r>
              <a:rPr lang="it-IT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priveşte</a:t>
            </a:r>
            <a:r>
              <a:rPr lang="it-IT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îndeplinirea</a:t>
            </a:r>
            <a:r>
              <a:rPr lang="it-IT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unor</a:t>
            </a:r>
            <a:r>
              <a:rPr lang="it-IT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sarcini</a:t>
            </a: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profesionale</a:t>
            </a:r>
            <a:r>
              <a:rPr lang="it-IT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72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>
              <a:lnSpc>
                <a:spcPct val="120000"/>
              </a:lnSpc>
              <a:spcBef>
                <a:spcPts val="0"/>
              </a:spcBef>
            </a:pP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posibilitatea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a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aplica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practică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cunoştinţele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teoretice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dobândite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parcursul</a:t>
            </a: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pregătirii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școlare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en-US" sz="72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dobândirea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unei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experienţe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practice care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poate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facilita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tranziţia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la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şcoală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locul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muncă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o-RO" sz="72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inserţia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uşoară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piaţa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muncii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poate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chiar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agentul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economic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unde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s-a</a:t>
            </a: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desfăşurat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stagiul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practică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en-US" sz="7200" b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construirea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unor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așteptări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realiste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privire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oportunitățile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angajare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domeniul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școlarizare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o-RO" sz="72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phic 5" descr="Bar chart">
            <a:extLst>
              <a:ext uri="{FF2B5EF4-FFF2-40B4-BE49-F238E27FC236}">
                <a16:creationId xmlns:a16="http://schemas.microsoft.com/office/drawing/2014/main" id="{553B4FE6-0D09-49BE-AF79-FFC3C90EFF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0997" y="335560"/>
            <a:ext cx="945319" cy="94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181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 fontScale="90000"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Beneficiile aduse în urma desfășurării stagiilor de practică</a:t>
            </a:r>
            <a:b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</a:br>
            <a:r>
              <a:rPr lang="ro-RO" sz="1300" i="1" dirty="0">
                <a:solidFill>
                  <a:schemeClr val="tx1"/>
                </a:solidFill>
                <a:latin typeface="Bahnschrift SemiLight" panose="020B0502040204020203" pitchFamily="34" charset="0"/>
              </a:rPr>
              <a:t>(Pentru elevii practicanți) 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362" y="2316079"/>
            <a:ext cx="11104675" cy="341071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oferirea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unui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punct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reper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și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contact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sectorul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economic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asociat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domeniului</a:t>
            </a: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școlarizare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ro-RO" sz="72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primă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etapă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formare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profesională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prin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învățarea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unor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proceduri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rutine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activități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metode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lucru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asociate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unei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potențiale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profesii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viitoare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en-US" sz="7200" b="0" dirty="0">
              <a:effectLst/>
            </a:endParaRP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înțelegerea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așteptărilor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pieței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muncii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nivelul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fiecărui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domeniu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implicat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proiect</a:t>
            </a: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și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dezvoltarea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abilități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și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competențe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care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ducă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spre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un grad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mare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angajabilitate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momentul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absolvirii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endParaRPr lang="en-US" sz="7200" b="0" dirty="0">
              <a:effectLst/>
            </a:endParaRPr>
          </a:p>
          <a:p>
            <a:pPr rtl="0">
              <a:spcBef>
                <a:spcPts val="1200"/>
              </a:spcBef>
              <a:spcAft>
                <a:spcPts val="0"/>
              </a:spcAft>
            </a:pP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oportunitatea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a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lucra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în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echipă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dezvoltarea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abilităților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comunicare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</a:t>
            </a: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familiarizarea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cu 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cerințele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unui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mediu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lucru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profesionist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formarea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unei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viziuni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ansamblu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asupra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modului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organizare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</a:t>
            </a: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societăților</a:t>
            </a: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72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românești</a:t>
            </a:r>
            <a:r>
              <a:rPr lang="en-US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</a:t>
            </a:r>
            <a:r>
              <a:rPr lang="ro-RO" sz="7200" i="0" u="none" strike="noStrike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br>
              <a:rPr lang="en-US" sz="7200" dirty="0"/>
            </a:br>
            <a:br>
              <a:rPr lang="en-US" sz="7200" dirty="0"/>
            </a:br>
            <a:endParaRPr lang="ro-RO" sz="72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phic 5" descr="Bar chart">
            <a:extLst>
              <a:ext uri="{FF2B5EF4-FFF2-40B4-BE49-F238E27FC236}">
                <a16:creationId xmlns:a16="http://schemas.microsoft.com/office/drawing/2014/main" id="{553B4FE6-0D09-49BE-AF79-FFC3C90EFF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0997" y="335560"/>
            <a:ext cx="945319" cy="94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667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 fontScale="90000"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Beneficiile aduse în urma desfășurării stagiilor de practică</a:t>
            </a:r>
            <a:b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</a:br>
            <a:r>
              <a:rPr lang="ro-RO" sz="1300" i="1" dirty="0">
                <a:solidFill>
                  <a:schemeClr val="tx1"/>
                </a:solidFill>
                <a:latin typeface="Bahnschrift SemiLight" panose="020B0502040204020203" pitchFamily="34" charset="0"/>
              </a:rPr>
              <a:t>(Pentru elevii practicanți) 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130" y="2592795"/>
            <a:ext cx="7702849" cy="620684"/>
          </a:xfrm>
        </p:spPr>
        <p:txBody>
          <a:bodyPr>
            <a:normAutofit fontScale="92500" lnSpcReduction="20000"/>
          </a:bodyPr>
          <a:lstStyle/>
          <a:p>
            <a:pPr algn="just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oportunitatea de a beneficia de o bursă în valoare de 600 de lei la încheierea stagiului;</a:t>
            </a:r>
            <a:r>
              <a:rPr lang="ro-RO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rtl="0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phic 5" descr="Bar chart">
            <a:extLst>
              <a:ext uri="{FF2B5EF4-FFF2-40B4-BE49-F238E27FC236}">
                <a16:creationId xmlns:a16="http://schemas.microsoft.com/office/drawing/2014/main" id="{553B4FE6-0D09-49BE-AF79-FFC3C90EFF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0997" y="335560"/>
            <a:ext cx="945319" cy="945319"/>
          </a:xfrm>
          <a:prstGeom prst="rect">
            <a:avLst/>
          </a:prstGeom>
        </p:spPr>
      </p:pic>
      <p:pic>
        <p:nvPicPr>
          <p:cNvPr id="3" name="Graphic 2" descr="Coins">
            <a:extLst>
              <a:ext uri="{FF2B5EF4-FFF2-40B4-BE49-F238E27FC236}">
                <a16:creationId xmlns:a16="http://schemas.microsoft.com/office/drawing/2014/main" id="{8E32F100-775E-42D5-B649-877A349714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36924" y="2316079"/>
            <a:ext cx="914400" cy="914400"/>
          </a:xfrm>
          <a:prstGeom prst="rect">
            <a:avLst/>
          </a:prstGeom>
        </p:spPr>
      </p:pic>
      <p:pic>
        <p:nvPicPr>
          <p:cNvPr id="7" name="Graphic 6" descr="Bus">
            <a:extLst>
              <a:ext uri="{FF2B5EF4-FFF2-40B4-BE49-F238E27FC236}">
                <a16:creationId xmlns:a16="http://schemas.microsoft.com/office/drawing/2014/main" id="{703B79FC-8EAC-4FBA-8A0E-3A44CB95420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61942" y="3429000"/>
            <a:ext cx="1281213" cy="1281213"/>
          </a:xfrm>
          <a:prstGeom prst="rect">
            <a:avLst/>
          </a:prstGeom>
        </p:spPr>
      </p:pic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FDC06AD6-5893-453E-B4A5-058433121038}"/>
              </a:ext>
            </a:extLst>
          </p:cNvPr>
          <p:cNvSpPr txBox="1">
            <a:spLocks/>
          </p:cNvSpPr>
          <p:nvPr/>
        </p:nvSpPr>
        <p:spPr>
          <a:xfrm>
            <a:off x="1743155" y="3927691"/>
            <a:ext cx="7543459" cy="620684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oportunitatea de a </a:t>
            </a:r>
            <a:r>
              <a:rPr lang="ro-R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 la atelierele de practică organizate în </a:t>
            </a:r>
            <a:r>
              <a:rPr lang="ro-RO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Reunion</a:t>
            </a:r>
            <a:r>
              <a:rPr lang="ro-R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și Italia. </a:t>
            </a:r>
          </a:p>
          <a:p>
            <a:pPr algn="just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773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raphic 5" descr="Bar chart">
            <a:extLst>
              <a:ext uri="{FF2B5EF4-FFF2-40B4-BE49-F238E27FC236}">
                <a16:creationId xmlns:a16="http://schemas.microsoft.com/office/drawing/2014/main" id="{553B4FE6-0D09-49BE-AF79-FFC3C90EFF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0997" y="335560"/>
            <a:ext cx="945319" cy="945319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9B495F11-3854-401E-9101-5FD9E3C6D851}"/>
              </a:ext>
            </a:extLst>
          </p:cNvPr>
          <p:cNvSpPr txBox="1">
            <a:spLocks/>
          </p:cNvSpPr>
          <p:nvPr/>
        </p:nvSpPr>
        <p:spPr>
          <a:xfrm>
            <a:off x="1479090" y="505445"/>
            <a:ext cx="10115605" cy="620683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rmAutofit fontScale="9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100" dirty="0" err="1">
                <a:solidFill>
                  <a:schemeClr val="tx1"/>
                </a:solidFill>
                <a:latin typeface="Bahnschrift SemiLight" panose="020B0502040204020203" pitchFamily="34" charset="0"/>
              </a:rPr>
              <a:t>Competen</a:t>
            </a:r>
            <a:r>
              <a:rPr lang="ro-RO" sz="3100" dirty="0" err="1">
                <a:solidFill>
                  <a:schemeClr val="tx1"/>
                </a:solidFill>
                <a:latin typeface="Bahnschrift SemiLight" panose="020B0502040204020203" pitchFamily="34" charset="0"/>
              </a:rPr>
              <a:t>țe</a:t>
            </a:r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 generale dezvoltate în cadrul stagiilor de practică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17" name="Content Placeholder 20">
            <a:extLst>
              <a:ext uri="{FF2B5EF4-FFF2-40B4-BE49-F238E27FC236}">
                <a16:creationId xmlns:a16="http://schemas.microsoft.com/office/drawing/2014/main" id="{99AFC4C1-83EF-442C-AEAD-F79D9CC35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043" y="3036814"/>
            <a:ext cx="10805244" cy="2100761"/>
          </a:xfrm>
        </p:spPr>
        <p:txBody>
          <a:bodyPr>
            <a:normAutofit fontScale="25000" lnSpcReduction="20000"/>
          </a:bodyPr>
          <a:lstStyle/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Acumularea de cunoștințe și competențe cuprinse în activitățile specifice domeniului turism și alimentație;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Creșterea motivației pentru profesia aleasă;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Pregătirea pentru încadrarea în câmpul muncii, prin acumularea de experiență practică în domeniul vizat; 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Formarea de competențe privind relațiile interumane în procesul de muncă (spirit de echipă, abilități de comunicare și relaționare, conștientizarea importanței calității muncii);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Formarea de competențe privind organizarea locului de muncă și rezolvarea de probleme; 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Dezvoltarea deprinderilor de relaționare; 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Creșterea potențialului de adaptabilitate al elevilor la exigențele pieței muncii;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090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Organizarea și desfășurarea stagiilor de practică 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656" y="2444930"/>
            <a:ext cx="10805244" cy="1173062"/>
          </a:xfrm>
        </p:spPr>
        <p:txBody>
          <a:bodyPr>
            <a:normAutofit/>
          </a:bodyPr>
          <a:lstStyle/>
          <a:p>
            <a:pPr marL="0" indent="0" algn="just" rtl="0">
              <a:lnSpc>
                <a:spcPct val="120000"/>
              </a:lnSpc>
              <a:spcBef>
                <a:spcPts val="1200"/>
              </a:spcBef>
              <a:buNone/>
            </a:pPr>
            <a:r>
              <a:rPr lang="ro-RO" sz="1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Stagiul de practică se axează pe aprofundarea cunoștințelor teoretice dobândite  la disciplinele cuprinse în programul de învățământ din domeniul turism și alimentație; </a:t>
            </a:r>
          </a:p>
          <a:p>
            <a:pPr marL="0" indent="0" algn="just" rtl="0">
              <a:lnSpc>
                <a:spcPct val="120000"/>
              </a:lnSpc>
              <a:spcBef>
                <a:spcPts val="1200"/>
              </a:spcBef>
              <a:buNone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 descr="Suitcase">
            <a:extLst>
              <a:ext uri="{FF2B5EF4-FFF2-40B4-BE49-F238E27FC236}">
                <a16:creationId xmlns:a16="http://schemas.microsoft.com/office/drawing/2014/main" id="{C6E86DFA-D6B3-4F7F-9F3A-4E713F68CAA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7144" y="2433377"/>
            <a:ext cx="560665" cy="560665"/>
          </a:xfrm>
          <a:prstGeom prst="rect">
            <a:avLst/>
          </a:prstGeom>
        </p:spPr>
      </p:pic>
      <p:pic>
        <p:nvPicPr>
          <p:cNvPr id="7" name="Graphic 6" descr="Coins">
            <a:extLst>
              <a:ext uri="{FF2B5EF4-FFF2-40B4-BE49-F238E27FC236}">
                <a16:creationId xmlns:a16="http://schemas.microsoft.com/office/drawing/2014/main" id="{97A7F1EA-F92B-4104-B943-88ED1442371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3100" y="3395584"/>
            <a:ext cx="608754" cy="608754"/>
          </a:xfrm>
          <a:prstGeom prst="rect">
            <a:avLst/>
          </a:prstGeom>
        </p:spPr>
      </p:pic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0112FB48-DC3A-42C7-A4D5-3EC824938A5F}"/>
              </a:ext>
            </a:extLst>
          </p:cNvPr>
          <p:cNvSpPr txBox="1">
            <a:spLocks/>
          </p:cNvSpPr>
          <p:nvPr/>
        </p:nvSpPr>
        <p:spPr>
          <a:xfrm>
            <a:off x="1053656" y="3424721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r>
              <a:rPr lang="ro-RO" sz="1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Elevii participanți la stagiile de practică vor beneficia de o bursă de 600 de lei la încheierea acestuia. 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phic 8" descr="Train">
            <a:extLst>
              <a:ext uri="{FF2B5EF4-FFF2-40B4-BE49-F238E27FC236}">
                <a16:creationId xmlns:a16="http://schemas.microsoft.com/office/drawing/2014/main" id="{21545B98-FF34-4EB0-8B76-8A6AD1D713C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1491" y="4403007"/>
            <a:ext cx="631972" cy="631972"/>
          </a:xfrm>
          <a:prstGeom prst="rect">
            <a:avLst/>
          </a:prstGeom>
        </p:spPr>
      </p:pic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F8DD2C4B-D864-444D-B814-60444E132FC7}"/>
              </a:ext>
            </a:extLst>
          </p:cNvPr>
          <p:cNvSpPr txBox="1">
            <a:spLocks/>
          </p:cNvSpPr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r>
              <a:rPr lang="ro-RO" sz="1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ordinea în care au fost selectați pentru a participa la stagiile de practică, primii 12 elevi vor participa, și la ateliere de practică organizate în afara țării (În </a:t>
            </a:r>
            <a:r>
              <a:rPr lang="ro-RO" sz="1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Reunion</a:t>
            </a:r>
            <a:r>
              <a:rPr lang="ro-RO" sz="1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și Italia).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Graphic 11" descr="Presentation with media">
            <a:extLst>
              <a:ext uri="{FF2B5EF4-FFF2-40B4-BE49-F238E27FC236}">
                <a16:creationId xmlns:a16="http://schemas.microsoft.com/office/drawing/2014/main" id="{3041B099-AE38-457C-94FD-B7A414F31C5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21770" y="410558"/>
            <a:ext cx="1063771" cy="106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462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90</TotalTime>
  <Words>1012</Words>
  <Application>Microsoft Office PowerPoint</Application>
  <PresentationFormat>Widescreen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Bahnschrift SemiLight</vt:lpstr>
      <vt:lpstr>Century Gothic</vt:lpstr>
      <vt:lpstr>Wingdings 2</vt:lpstr>
      <vt:lpstr>Quotable</vt:lpstr>
      <vt:lpstr>Stagii de practică și consiliere profesională pentru 185 de elevi din unități de învățământ cu profil de turism și alimentație din regiunea de Nord Vest</vt:lpstr>
      <vt:lpstr>Obiectivul proiectului </vt:lpstr>
      <vt:lpstr>Rolul și importanța stagiilor de practică</vt:lpstr>
      <vt:lpstr>Nevoi legate de incluziunea pe piața muncii</vt:lpstr>
      <vt:lpstr>Beneficiile aduse în urma desfășurării stagiilor de practică (Pentru elevii practicanți) </vt:lpstr>
      <vt:lpstr>Beneficiile aduse în urma desfășurării stagiilor de practică (Pentru elevii practicanți) </vt:lpstr>
      <vt:lpstr>Beneficiile aduse în urma desfășurării stagiilor de practică (Pentru elevii practicanți) </vt:lpstr>
      <vt:lpstr>PowerPoint Presentation</vt:lpstr>
      <vt:lpstr>Organizarea și desfășurarea stagiilor de practică </vt:lpstr>
      <vt:lpstr>Selectarea participanților la stagiile de practică </vt:lpstr>
      <vt:lpstr>Derularea activităților în cadrul stagiului de practică</vt:lpstr>
      <vt:lpstr>Responsabilitățile părților</vt:lpstr>
      <vt:lpstr>Mulțumim de atenție!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Stagii de practică și consiliere profesională pentru 185 de elevi din unități de învățământ cu profil de turism și alimentație din regiunea de Nord Vest</dc:title>
  <dc:creator>Brigitta</dc:creator>
  <cp:lastModifiedBy>Brigitta</cp:lastModifiedBy>
  <cp:revision>10</cp:revision>
  <dcterms:created xsi:type="dcterms:W3CDTF">2020-11-06T13:10:15Z</dcterms:created>
  <dcterms:modified xsi:type="dcterms:W3CDTF">2020-11-09T13:29:28Z</dcterms:modified>
</cp:coreProperties>
</file>