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sldIdLst>
    <p:sldId id="256" r:id="rId2"/>
    <p:sldId id="257" r:id="rId3"/>
    <p:sldId id="259" r:id="rId4"/>
    <p:sldId id="260" r:id="rId5"/>
    <p:sldId id="261" r:id="rId6"/>
    <p:sldId id="265" r:id="rId7"/>
    <p:sldId id="266" r:id="rId8"/>
    <p:sldId id="267" r:id="rId9"/>
    <p:sldId id="268" r:id="rId10"/>
    <p:sldId id="269" r:id="rId11"/>
    <p:sldId id="264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774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680336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191940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362735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ED4963-E985-44C4-B8C4-FDD613B7C2F8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34951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21676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D82B9-B8EE-4375-B6FF-88FA6ABB15D9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3406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497495-0637-405E-AE64-5CC7506D51F5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1530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FD690-9426-415D-8B65-26881E07B2D4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724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4989A-474C-40DE-95B9-011C28B71673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85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B4ED54-5B5E-4A04-93D3-5772E3CE3818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841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E50D6-574B-40AF-946F-D52A04ADE379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4084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884F1-FFEA-405F-9602-3DCA865EDA4E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21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3051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D291B17-9318-49DB-B28B-6E5994AE9581}" type="datetime1">
              <a:rPr lang="en-US" smtClean="0"/>
              <a:t>11/9/2020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4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png"/><Relationship Id="rId3" Type="http://schemas.openxmlformats.org/officeDocument/2006/relationships/image" Target="../media/image3.jpeg"/><Relationship Id="rId7" Type="http://schemas.openxmlformats.org/officeDocument/2006/relationships/image" Target="../media/image31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0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33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1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9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8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13" Type="http://schemas.openxmlformats.org/officeDocument/2006/relationships/image" Target="../media/image19.svg"/><Relationship Id="rId3" Type="http://schemas.openxmlformats.org/officeDocument/2006/relationships/image" Target="../media/image3.jpeg"/><Relationship Id="rId7" Type="http://schemas.openxmlformats.org/officeDocument/2006/relationships/image" Target="../media/image13.svg"/><Relationship Id="rId12" Type="http://schemas.openxmlformats.org/officeDocument/2006/relationships/image" Target="../media/image18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11" Type="http://schemas.openxmlformats.org/officeDocument/2006/relationships/image" Target="../media/image17.svg"/><Relationship Id="rId5" Type="http://schemas.openxmlformats.org/officeDocument/2006/relationships/image" Target="../media/image5.jpeg"/><Relationship Id="rId10" Type="http://schemas.openxmlformats.org/officeDocument/2006/relationships/image" Target="../media/image16.png"/><Relationship Id="rId4" Type="http://schemas.openxmlformats.org/officeDocument/2006/relationships/image" Target="../media/image4.jpeg"/><Relationship Id="rId9" Type="http://schemas.openxmlformats.org/officeDocument/2006/relationships/image" Target="../media/image15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3.jpeg"/><Relationship Id="rId7" Type="http://schemas.openxmlformats.org/officeDocument/2006/relationships/image" Target="../media/image21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svg"/><Relationship Id="rId5" Type="http://schemas.openxmlformats.org/officeDocument/2006/relationships/image" Target="../media/image5.jpeg"/><Relationship Id="rId10" Type="http://schemas.openxmlformats.org/officeDocument/2006/relationships/image" Target="../media/image24.png"/><Relationship Id="rId4" Type="http://schemas.openxmlformats.org/officeDocument/2006/relationships/image" Target="../media/image4.jpeg"/><Relationship Id="rId9" Type="http://schemas.openxmlformats.org/officeDocument/2006/relationships/image" Target="../media/image23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3.jpeg"/><Relationship Id="rId7" Type="http://schemas.openxmlformats.org/officeDocument/2006/relationships/image" Target="../media/image2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Relationship Id="rId9" Type="http://schemas.openxmlformats.org/officeDocument/2006/relationships/image" Target="../media/image2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53E11-88AB-49B8-A705-9A98CC00990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29468" y="718431"/>
            <a:ext cx="9787885" cy="1428750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Stagii de practică și consiliere profesională pentru 185 de elevi din unități de învățământ cu profil de turism și alimentație din regiunea de Nord Vest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1645" y="5452022"/>
            <a:ext cx="3210355" cy="140597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2115" y="5392218"/>
            <a:ext cx="1611505" cy="12452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5851" y="5306073"/>
            <a:ext cx="1332583" cy="13188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0665" y="5251122"/>
            <a:ext cx="1428749" cy="142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461A083A-E345-4754-A4F7-F9329AA71E9C}"/>
              </a:ext>
            </a:extLst>
          </p:cNvPr>
          <p:cNvSpPr txBox="1"/>
          <p:nvPr/>
        </p:nvSpPr>
        <p:spPr>
          <a:xfrm>
            <a:off x="581190" y="2324355"/>
            <a:ext cx="10993549" cy="14619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sz="1100" dirty="0">
                <a:solidFill>
                  <a:schemeClr val="bg1"/>
                </a:solidFill>
                <a:latin typeface="+mj-lt"/>
              </a:rPr>
              <a:t>Proiect cofinanțat de Uniunea Europeană din Fondul Social European prin Programul Operațional Capital Uman 2014-2020</a:t>
            </a:r>
          </a:p>
          <a:p>
            <a:r>
              <a:rPr lang="ro-RO" sz="1100" dirty="0">
                <a:solidFill>
                  <a:schemeClr val="bg1"/>
                </a:solidFill>
                <a:latin typeface="+mj-lt"/>
              </a:rPr>
              <a:t>AP 6 – Educație și competențe </a:t>
            </a:r>
          </a:p>
          <a:p>
            <a:r>
              <a:rPr lang="en-US" sz="1100" dirty="0">
                <a:solidFill>
                  <a:schemeClr val="bg1"/>
                </a:solidFill>
                <a:latin typeface="+mj-lt"/>
              </a:rPr>
              <a:t>OS 6.14: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Creșterea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participării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la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programe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învățare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la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locul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muncă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a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elevilor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ucenicilor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învățământul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secundar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terțiar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non-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universitar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, cu accent pe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sectoarele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economice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cu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potențial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competitiv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identificate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conform (SNC)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domeniile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specializare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inteligentă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conform (SNCDI).          	</a:t>
            </a:r>
          </a:p>
          <a:p>
            <a:r>
              <a:rPr lang="en-US" sz="1100" dirty="0" err="1">
                <a:solidFill>
                  <a:schemeClr val="bg1"/>
                </a:solidFill>
                <a:latin typeface="+mj-lt"/>
              </a:rPr>
              <a:t>Beneficiar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: SADC EXPERT CONSULTING SRL</a:t>
            </a:r>
          </a:p>
          <a:p>
            <a:r>
              <a:rPr lang="en-US" sz="1100" dirty="0" err="1">
                <a:solidFill>
                  <a:schemeClr val="bg1"/>
                </a:solidFill>
                <a:latin typeface="+mj-lt"/>
              </a:rPr>
              <a:t>Stagii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practică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consiliere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profesională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pentru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185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elevi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unități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invatamant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cu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profil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turism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și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alimentatie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in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regiunea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Nord-Vest – cod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MySmis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130628   /   Contract de </a:t>
            </a:r>
            <a:r>
              <a:rPr lang="en-US" sz="1100" dirty="0" err="1">
                <a:solidFill>
                  <a:schemeClr val="bg1"/>
                </a:solidFill>
                <a:latin typeface="+mj-lt"/>
              </a:rPr>
              <a:t>finanțare</a:t>
            </a:r>
            <a:r>
              <a:rPr lang="en-US" sz="1100" dirty="0">
                <a:solidFill>
                  <a:schemeClr val="bg1"/>
                </a:solidFill>
                <a:latin typeface="+mj-lt"/>
              </a:rPr>
              <a:t> POCU/633/6/14/130628</a:t>
            </a:r>
          </a:p>
          <a:p>
            <a:endParaRPr lang="en-US" sz="1200" dirty="0"/>
          </a:p>
        </p:txBody>
      </p:sp>
      <p:pic>
        <p:nvPicPr>
          <p:cNvPr id="13" name="Graphic 12" descr="Classroom">
            <a:extLst>
              <a:ext uri="{FF2B5EF4-FFF2-40B4-BE49-F238E27FC236}">
                <a16:creationId xmlns:a16="http://schemas.microsoft.com/office/drawing/2014/main" id="{546923C4-2DDF-4F9C-B7F2-880503CC47FA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82320" y="805738"/>
            <a:ext cx="1404535" cy="1404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6143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Responsabilitățile părților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3100" y="3402356"/>
            <a:ext cx="11125282" cy="1024527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Unitățile de învățământ au obligația de a numi un cadru didactic supervizor responsabil în cadrul proiectului.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Acest </a:t>
            </a:r>
            <a:r>
              <a:rPr lang="ro-RO" sz="7200" i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Cadru didactic supervizor </a:t>
            </a: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avea, printre altele, următoarele responsabilități: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Responsabil cu planificarea, organizarea și supravegherea desfășurării pregătirii practice; 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Stabilirea tematicii de practică;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Stabilirea și urmărirea atingerii competențelor profesionale care fac obiectul stagiului;</a:t>
            </a:r>
          </a:p>
          <a:p>
            <a:pPr algn="just">
              <a:lnSpc>
                <a:spcPct val="120000"/>
              </a:lnSpc>
              <a:spcBef>
                <a:spcPts val="1200"/>
              </a:spcBef>
              <a:buFontTx/>
              <a:buChar char="-"/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Verificarea condițiilor, respectării termenului și conținutului practicii;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449847" y="2842469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Teacher">
            <a:extLst>
              <a:ext uri="{FF2B5EF4-FFF2-40B4-BE49-F238E27FC236}">
                <a16:creationId xmlns:a16="http://schemas.microsoft.com/office/drawing/2014/main" id="{A5B81D45-C5C2-4C55-94BE-365E0D4ACE3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61593" y="336942"/>
            <a:ext cx="1080781" cy="1080781"/>
          </a:xfrm>
          <a:prstGeom prst="rect">
            <a:avLst/>
          </a:prstGeom>
        </p:spPr>
      </p:pic>
      <p:pic>
        <p:nvPicPr>
          <p:cNvPr id="3" name="Graphic 2" descr="Lecturer">
            <a:extLst>
              <a:ext uri="{FF2B5EF4-FFF2-40B4-BE49-F238E27FC236}">
                <a16:creationId xmlns:a16="http://schemas.microsoft.com/office/drawing/2014/main" id="{1E7A4FE2-E4EE-4557-A619-A5F3BD4FCBE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232568" y="3250034"/>
            <a:ext cx="2792136" cy="2792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754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E7737FCA-CB1F-481A-B9BC-23D4AE6F5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47669" y="2180038"/>
            <a:ext cx="4615872" cy="1595416"/>
          </a:xfrm>
        </p:spPr>
        <p:txBody>
          <a:bodyPr/>
          <a:lstStyle/>
          <a:p>
            <a:r>
              <a:rPr lang="ro-RO" dirty="0"/>
              <a:t>Mulțumim de atenție!</a:t>
            </a: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79B45D51-281F-4432-BA75-A17C406FB5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4297" y="2732713"/>
            <a:ext cx="4121791" cy="1805141"/>
          </a:xfrm>
          <a:prstGeom prst="rect">
            <a:avLst/>
          </a:prstGeom>
        </p:spPr>
      </p:pic>
      <p:pic>
        <p:nvPicPr>
          <p:cNvPr id="9" name="Picture 2">
            <a:extLst>
              <a:ext uri="{FF2B5EF4-FFF2-40B4-BE49-F238E27FC236}">
                <a16:creationId xmlns:a16="http://schemas.microsoft.com/office/drawing/2014/main" id="{81A7DDBF-5D0D-4734-827A-B09404389F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3434" y="5412527"/>
            <a:ext cx="1564342" cy="12088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C9737264-7053-42B7-898A-A6D499B00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7595" y="5143855"/>
            <a:ext cx="1648705" cy="16317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00A49B20-C761-47FF-9F2D-846888DC44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770" y="5215801"/>
            <a:ext cx="1405535" cy="1405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2498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63006" y="537618"/>
            <a:ext cx="429889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Obiectivul proiectului 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creșterea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participării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elevilor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din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învățământul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secundar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superior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și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terțiar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non-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universitar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din </a:t>
            </a:r>
            <a:r>
              <a:rPr lang="en-US" sz="1800" b="0" i="0" u="none" strike="noStrike" dirty="0" err="1">
                <a:effectLst/>
                <a:latin typeface="Arial" panose="020B0604020202020204" pitchFamily="34" charset="0"/>
              </a:rPr>
              <a:t>regiunea</a:t>
            </a:r>
            <a:r>
              <a:rPr lang="en-US" sz="1800" b="0" i="0" u="none" strike="noStrike" dirty="0">
                <a:effectLst/>
                <a:latin typeface="Arial" panose="020B0604020202020204" pitchFamily="34" charset="0"/>
              </a:rPr>
              <a:t> Nord-Vest</a:t>
            </a:r>
            <a:r>
              <a:rPr lang="ro-RO" sz="1800" b="0" i="0" u="none" strike="noStrike" dirty="0">
                <a:effectLst/>
                <a:latin typeface="Arial" panose="020B0604020202020204" pitchFamily="34" charset="0"/>
              </a:rPr>
              <a:t> la programe de învățare la locul de muncă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dirty="0">
                <a:latin typeface="Arial" panose="020B0604020202020204" pitchFamily="34" charset="0"/>
              </a:rPr>
              <a:t>dezvoltarea deprinderilor </a:t>
            </a:r>
            <a:r>
              <a:rPr lang="ro-RO" sz="1800" dirty="0" err="1">
                <a:latin typeface="Arial" panose="020B0604020202020204" pitchFamily="34" charset="0"/>
              </a:rPr>
              <a:t>socio</a:t>
            </a:r>
            <a:r>
              <a:rPr lang="ro-RO" sz="1800" dirty="0">
                <a:latin typeface="Arial" panose="020B0604020202020204" pitchFamily="34" charset="0"/>
              </a:rPr>
              <a:t>-profesionale prin organizarea de stagii de practică, consiliere și orientare profesională </a:t>
            </a:r>
            <a:endParaRPr lang="en-US" sz="1200" dirty="0"/>
          </a:p>
          <a:p>
            <a:endParaRPr lang="ro-RO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b="0" i="0" u="none" strike="noStrike" dirty="0">
                <a:effectLst/>
                <a:latin typeface="Arial" panose="020B0604020202020204" pitchFamily="34" charset="0"/>
              </a:rPr>
              <a:t>creșterea capacității de integrare pe piața muncii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o-RO" sz="1800" dirty="0">
                <a:latin typeface="Arial" panose="020B0604020202020204" pitchFamily="34" charset="0"/>
              </a:rPr>
              <a:t>facilitarea tranziției de la educație la piața muncii</a:t>
            </a:r>
            <a:endParaRPr lang="ro-RO" dirty="0"/>
          </a:p>
          <a:p>
            <a:endParaRPr lang="en-US" dirty="0"/>
          </a:p>
        </p:txBody>
      </p:sp>
      <p:pic>
        <p:nvPicPr>
          <p:cNvPr id="9" name="Graphic 8" descr="Bar chart">
            <a:extLst>
              <a:ext uri="{FF2B5EF4-FFF2-40B4-BE49-F238E27FC236}">
                <a16:creationId xmlns:a16="http://schemas.microsoft.com/office/drawing/2014/main" id="{489D4229-1F08-449F-ABB0-080724FFBA2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438577" y="363341"/>
            <a:ext cx="914400" cy="914400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C60C177-7062-42BD-836C-CF498604D9E0}"/>
              </a:ext>
            </a:extLst>
          </p:cNvPr>
          <p:cNvCxnSpPr>
            <a:cxnSpLocks/>
          </p:cNvCxnSpPr>
          <p:nvPr/>
        </p:nvCxnSpPr>
        <p:spPr>
          <a:xfrm flipV="1">
            <a:off x="895777" y="4083030"/>
            <a:ext cx="3115302" cy="1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06549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8" y="566992"/>
            <a:ext cx="8858938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Rolul și importanța stagiilor de practică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3074" y="2097936"/>
            <a:ext cx="11104675" cy="1139988"/>
          </a:xfrm>
        </p:spPr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Stagiul de practică reprezintă o componentă esențială a pregătirii școlare, deoarece asigură formarea competențelor și acumularea experienței privind activități din domeniul profesional vizat. </a:t>
            </a:r>
            <a:endParaRPr lang="en-US" dirty="0"/>
          </a:p>
        </p:txBody>
      </p:sp>
      <p:pic>
        <p:nvPicPr>
          <p:cNvPr id="2" name="Graphic 1" descr="Magnifying glass">
            <a:extLst>
              <a:ext uri="{FF2B5EF4-FFF2-40B4-BE49-F238E27FC236}">
                <a16:creationId xmlns:a16="http://schemas.microsoft.com/office/drawing/2014/main" id="{A0BD0D89-A73D-4677-AACC-5A3DCFA30C0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1189" y="396184"/>
            <a:ext cx="914400" cy="914400"/>
          </a:xfrm>
          <a:prstGeom prst="rect">
            <a:avLst/>
          </a:prstGeom>
        </p:spPr>
      </p:pic>
      <p:graphicFrame>
        <p:nvGraphicFramePr>
          <p:cNvPr id="3" name="Table 3">
            <a:extLst>
              <a:ext uri="{FF2B5EF4-FFF2-40B4-BE49-F238E27FC236}">
                <a16:creationId xmlns:a16="http://schemas.microsoft.com/office/drawing/2014/main" id="{C89ADE84-3307-436A-ABC9-4831B1583B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336199"/>
              </p:ext>
            </p:extLst>
          </p:nvPr>
        </p:nvGraphicFramePr>
        <p:xfrm>
          <a:off x="1140904" y="3429000"/>
          <a:ext cx="9563451" cy="16929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87817">
                  <a:extLst>
                    <a:ext uri="{9D8B030D-6E8A-4147-A177-3AD203B41FA5}">
                      <a16:colId xmlns:a16="http://schemas.microsoft.com/office/drawing/2014/main" val="3274588044"/>
                    </a:ext>
                  </a:extLst>
                </a:gridCol>
                <a:gridCol w="3187817">
                  <a:extLst>
                    <a:ext uri="{9D8B030D-6E8A-4147-A177-3AD203B41FA5}">
                      <a16:colId xmlns:a16="http://schemas.microsoft.com/office/drawing/2014/main" val="2890944395"/>
                    </a:ext>
                  </a:extLst>
                </a:gridCol>
                <a:gridCol w="3187817">
                  <a:extLst>
                    <a:ext uri="{9D8B030D-6E8A-4147-A177-3AD203B41FA5}">
                      <a16:colId xmlns:a16="http://schemas.microsoft.com/office/drawing/2014/main" val="4025565032"/>
                    </a:ext>
                  </a:extLst>
                </a:gridCol>
              </a:tblGrid>
              <a:tr h="402560">
                <a:tc gridSpan="3">
                  <a:txBody>
                    <a:bodyPr/>
                    <a:lstStyle/>
                    <a:p>
                      <a:pPr algn="ctr"/>
                      <a:r>
                        <a:rPr lang="ro-RO" dirty="0"/>
                        <a:t>Posibilități oferite de stagiul de practică 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792339"/>
                  </a:ext>
                </a:extLst>
              </a:tr>
              <a:tr h="1290398">
                <a:tc>
                  <a:txBody>
                    <a:bodyPr/>
                    <a:lstStyle/>
                    <a:p>
                      <a:r>
                        <a:rPr lang="ro-RO" dirty="0"/>
                        <a:t>- Să experimenteze mediul real de lucru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- Să dobândească abilități practice și principii etice de lucru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/>
                        <a:t>- Să creeze o rețea profesională prin construirea unei relații bune cu angajatorul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054511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680206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8" y="566992"/>
            <a:ext cx="8858938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Nevoi legate de incluziunea pe piața muncii</a:t>
            </a:r>
            <a:endParaRPr lang="en-US" sz="3100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2529" y="2226691"/>
            <a:ext cx="11104675" cy="1139988"/>
          </a:xfrm>
        </p:spPr>
        <p:txBody>
          <a:bodyPr/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Organizarea acestor stagii de practică vine în întâmpinarea nevoilor legate de incluziunea pe piața muncii, identificate la nivelul grupului țintă. </a:t>
            </a:r>
            <a:endParaRPr lang="en-US" dirty="0"/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595208A6-DF94-4F7B-BA14-18D5DF099F5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7173508"/>
              </p:ext>
            </p:extLst>
          </p:nvPr>
        </p:nvGraphicFramePr>
        <p:xfrm>
          <a:off x="1053656" y="3597781"/>
          <a:ext cx="9691132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45566">
                  <a:extLst>
                    <a:ext uri="{9D8B030D-6E8A-4147-A177-3AD203B41FA5}">
                      <a16:colId xmlns:a16="http://schemas.microsoft.com/office/drawing/2014/main" val="3067621975"/>
                    </a:ext>
                  </a:extLst>
                </a:gridCol>
                <a:gridCol w="4845566">
                  <a:extLst>
                    <a:ext uri="{9D8B030D-6E8A-4147-A177-3AD203B41FA5}">
                      <a16:colId xmlns:a16="http://schemas.microsoft.com/office/drawing/2014/main" val="39346561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o-RO" dirty="0"/>
                        <a:t>Nevoia de corelare a competențelor dobândite în timpul școlii cu cerințele pieței muncii</a:t>
                      </a:r>
                      <a:endParaRPr lang="en-US" dirty="0"/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ro-RO" dirty="0"/>
                        <a:t>Nivelul scăzut al ocupării în rândul tinerilor din regiunea Nord-Vest 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97208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543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 fontScale="90000"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Beneficiile aduse în urma desfășurării stagiilor de practică</a:t>
            </a:r>
            <a:b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</a:br>
            <a:r>
              <a:rPr lang="ro-RO" sz="1300" i="1" dirty="0">
                <a:solidFill>
                  <a:schemeClr val="tx1"/>
                </a:solidFill>
                <a:latin typeface="Bahnschrift SemiLight" panose="020B0502040204020203" pitchFamily="34" charset="0"/>
              </a:rPr>
              <a:t>(Pentru unitățile de învățământ)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4474" y="2219843"/>
            <a:ext cx="11648895" cy="3756632"/>
          </a:xfrm>
        </p:spPr>
        <p:txBody>
          <a:bodyPr>
            <a:normAutofit fontScale="25000" lnSpcReduction="20000"/>
          </a:bodyPr>
          <a:lstStyle/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Dezvoltarea unui cadru instituțional care să permită organizarea unui sistem de practică sustenabil;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unui parteneriat durabil cu unitățile din mediul </a:t>
            </a:r>
            <a:r>
              <a:rPr lang="ro-RO" sz="72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socio</a:t>
            </a: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-economic;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Posibilitatea de a </a:t>
            </a: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asigura o bună corelare între cunoștințele teoretice și cele practice pentru elevi;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ratei de angajare a absolvenților în domeniul de școlarizare;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Reformarea sistemului de pregătire practică, în corelare cu cerințele pieței muncii;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72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Posibilitatea de relaționare directă cu angajatorii și corelarea ofertei educaționale în conformitate cu cerințele și nevoile pieței muncii;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21818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 fontScale="90000"/>
          </a:bodyPr>
          <a:lstStyle/>
          <a:p>
            <a:r>
              <a:rPr lang="en-US" sz="3100" dirty="0" err="1">
                <a:solidFill>
                  <a:schemeClr val="tx1"/>
                </a:solidFill>
                <a:latin typeface="Bahnschrift SemiLight" panose="020B0502040204020203" pitchFamily="34" charset="0"/>
              </a:rPr>
              <a:t>Competen</a:t>
            </a:r>
            <a:r>
              <a:rPr lang="ro-RO" sz="3100" dirty="0" err="1">
                <a:solidFill>
                  <a:schemeClr val="tx1"/>
                </a:solidFill>
                <a:latin typeface="Bahnschrift SemiLight" panose="020B0502040204020203" pitchFamily="34" charset="0"/>
              </a:rPr>
              <a:t>țe</a:t>
            </a:r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 generale dezvoltate în cadrul stagiilor de practică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2043" y="3036814"/>
            <a:ext cx="10805244" cy="2100761"/>
          </a:xfrm>
        </p:spPr>
        <p:txBody>
          <a:bodyPr>
            <a:normAutofit fontScale="25000" lnSpcReduction="20000"/>
          </a:bodyPr>
          <a:lstStyle/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Acumularea de cunoștințe și competențe cuprinse în activitățile specifice domeniului turism și alimentație;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motivației pentru profesia aleasă;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Pregătirea pentru încadrarea în câmpul muncii, prin acumularea de experiență practică în domeniul vizat;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Formarea de competențe privind relațiile interumane în procesul de muncă (spirit de echipă, abilități de comunicare și relaționare, conștientizarea importanței calității muncii);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Formarea de competențe privind organizarea locului de muncă și rezolvarea de probleme;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Dezvoltarea deprinderilor de relaționare; 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r>
              <a:rPr lang="ro-RO" sz="56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Creșterea potențialului de adaptabilitate al elevilor la exigențele pieței muncii;</a:t>
            </a:r>
          </a:p>
          <a:p>
            <a:pPr algn="just" rtl="0">
              <a:lnSpc>
                <a:spcPct val="120000"/>
              </a:lnSpc>
              <a:spcBef>
                <a:spcPts val="1200"/>
              </a:spcBef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Graphic 5" descr="Bar chart">
            <a:extLst>
              <a:ext uri="{FF2B5EF4-FFF2-40B4-BE49-F238E27FC236}">
                <a16:creationId xmlns:a16="http://schemas.microsoft.com/office/drawing/2014/main" id="{553B4FE6-0D09-49BE-AF79-FFC3C90EFF1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80997" y="335560"/>
            <a:ext cx="945319" cy="94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31902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Organizarea și desfășurarea stagiilor de practică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3656" y="2444930"/>
            <a:ext cx="10805244" cy="1173062"/>
          </a:xfrm>
        </p:spPr>
        <p:txBody>
          <a:bodyPr>
            <a:normAutofit/>
          </a:bodyPr>
          <a:lstStyle/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1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Stagiul de practică se axează pe aprofundarea cunoștințelor teoretice dobândite  la disciplinele cuprinse în programul de învățământ din domeniul turism și alimentație; </a:t>
            </a:r>
          </a:p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Suitcase">
            <a:extLst>
              <a:ext uri="{FF2B5EF4-FFF2-40B4-BE49-F238E27FC236}">
                <a16:creationId xmlns:a16="http://schemas.microsoft.com/office/drawing/2014/main" id="{C6E86DFA-D6B3-4F7F-9F3A-4E713F68CAA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357144" y="2433377"/>
            <a:ext cx="560665" cy="560665"/>
          </a:xfrm>
          <a:prstGeom prst="rect">
            <a:avLst/>
          </a:prstGeom>
        </p:spPr>
      </p:pic>
      <p:pic>
        <p:nvPicPr>
          <p:cNvPr id="7" name="Graphic 6" descr="Coins">
            <a:extLst>
              <a:ext uri="{FF2B5EF4-FFF2-40B4-BE49-F238E27FC236}">
                <a16:creationId xmlns:a16="http://schemas.microsoft.com/office/drawing/2014/main" id="{97A7F1EA-F92B-4104-B943-88ED14423717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333100" y="3395584"/>
            <a:ext cx="608754" cy="608754"/>
          </a:xfrm>
          <a:prstGeom prst="rect">
            <a:avLst/>
          </a:prstGeom>
        </p:spPr>
      </p:pic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Elevii participanți la stagiile de practică vor beneficia de o bursă de 600 de lei la încheierea acestuia.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Graphic 8" descr="Train">
            <a:extLst>
              <a:ext uri="{FF2B5EF4-FFF2-40B4-BE49-F238E27FC236}">
                <a16:creationId xmlns:a16="http://schemas.microsoft.com/office/drawing/2014/main" id="{21545B98-FF34-4EB0-8B76-8A6AD1D713C8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21491" y="4403007"/>
            <a:ext cx="631972" cy="631972"/>
          </a:xfrm>
          <a:prstGeom prst="rect">
            <a:avLst/>
          </a:prstGeom>
        </p:spPr>
      </p:pic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În ordinea în care au fost selectați pentru a participa la stagiile de practică, primii 12 elevi vor participa, și la ateliere de practică organizate în afara țării (În </a:t>
            </a:r>
            <a:r>
              <a:rPr lang="ro-RO" sz="1900" dirty="0" err="1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Reunion</a:t>
            </a:r>
            <a:r>
              <a:rPr lang="ro-RO" sz="19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și Italia).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Graphic 11" descr="Presentation with media">
            <a:extLst>
              <a:ext uri="{FF2B5EF4-FFF2-40B4-BE49-F238E27FC236}">
                <a16:creationId xmlns:a16="http://schemas.microsoft.com/office/drawing/2014/main" id="{3041B099-AE38-457C-94FD-B7A414F31C5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21770" y="410558"/>
            <a:ext cx="1063771" cy="10637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462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Selectarea participanților la stagiile de practică 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089" y="2453488"/>
            <a:ext cx="10805244" cy="117306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1200"/>
              </a:spcBef>
            </a:pPr>
            <a:r>
              <a:rPr lang="ro-RO" sz="26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Vor fi selectați 185 de elevi (dintre care 19 de etnie romă) din unitățile de învățământ cu profil de turism și alimentație din regiunea de Nord-Vest, care îndeplinesc următoarele criterii: </a:t>
            </a:r>
          </a:p>
          <a:p>
            <a:pPr marL="0" indent="0" algn="just">
              <a:lnSpc>
                <a:spcPct val="120000"/>
              </a:lnSpc>
              <a:spcBef>
                <a:spcPts val="1200"/>
              </a:spcBef>
              <a:buNone/>
            </a:pPr>
            <a:r>
              <a:rPr lang="ro-RO" sz="1900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0" indent="0" algn="just" rtl="0">
              <a:lnSpc>
                <a:spcPct val="120000"/>
              </a:lnSpc>
              <a:spcBef>
                <a:spcPts val="1200"/>
              </a:spcBef>
              <a:buNone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phic 3" descr="Group success">
            <a:extLst>
              <a:ext uri="{FF2B5EF4-FFF2-40B4-BE49-F238E27FC236}">
                <a16:creationId xmlns:a16="http://schemas.microsoft.com/office/drawing/2014/main" id="{A417F9E1-B5E3-4599-868E-C7C28E96EBE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54089" y="377766"/>
            <a:ext cx="999134" cy="999134"/>
          </a:xfrm>
          <a:prstGeom prst="rect">
            <a:avLst/>
          </a:prstGeom>
        </p:spPr>
      </p:pic>
      <p:pic>
        <p:nvPicPr>
          <p:cNvPr id="8" name="Graphic 7" descr="Home">
            <a:extLst>
              <a:ext uri="{FF2B5EF4-FFF2-40B4-BE49-F238E27FC236}">
                <a16:creationId xmlns:a16="http://schemas.microsoft.com/office/drawing/2014/main" id="{AB90AE92-6E03-48C4-875A-0024B24D9CD4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095020" y="3235513"/>
            <a:ext cx="543886" cy="543886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564F096-3C4D-4403-ABAE-7CBE56F60DBD}"/>
              </a:ext>
            </a:extLst>
          </p:cNvPr>
          <p:cNvSpPr txBox="1"/>
          <p:nvPr/>
        </p:nvSpPr>
        <p:spPr>
          <a:xfrm>
            <a:off x="2774435" y="3363140"/>
            <a:ext cx="59310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au domiciliul în regiunea Nord-Vest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6" name="Graphic 15" descr="Books">
            <a:extLst>
              <a:ext uri="{FF2B5EF4-FFF2-40B4-BE49-F238E27FC236}">
                <a16:creationId xmlns:a16="http://schemas.microsoft.com/office/drawing/2014/main" id="{2E9614E4-1371-4D82-9BB4-0D438952D91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095020" y="4098815"/>
            <a:ext cx="543886" cy="54388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61665755-51E6-4279-9778-8559D4FCC1CB}"/>
              </a:ext>
            </a:extLst>
          </p:cNvPr>
          <p:cNvSpPr txBox="1"/>
          <p:nvPr/>
        </p:nvSpPr>
        <p:spPr>
          <a:xfrm>
            <a:off x="2780503" y="4098815"/>
            <a:ext cx="88365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o-RO" dirty="0">
                <a:latin typeface="Arial" panose="020B0604020202020204" pitchFamily="34" charset="0"/>
                <a:cs typeface="Arial" panose="020B0604020202020204" pitchFamily="34" charset="0"/>
              </a:rPr>
              <a:t>sunt înregistrați la o unitate de învățământ secundar superior ( liceu/școală profesională) sau terțiar non-universitară (postliceală) cu profil în domeniul turismului și alimentației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761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F9F3557B-9B89-4D0B-A828-6CE20DDA70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4429" y="5883271"/>
            <a:ext cx="2225660" cy="97472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F3DC847A-86CC-46BA-ABEF-7BAE3E658D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777" y="5819994"/>
            <a:ext cx="1199243" cy="926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FA665F4C-6A84-4391-9470-78E08DB398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1174" y="5738326"/>
            <a:ext cx="1076112" cy="106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6E2A6B6D-71C1-4129-B28B-62829E899C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48894" y="5789417"/>
            <a:ext cx="1013927" cy="1013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>
            <a:extLst>
              <a:ext uri="{FF2B5EF4-FFF2-40B4-BE49-F238E27FC236}">
                <a16:creationId xmlns:a16="http://schemas.microsoft.com/office/drawing/2014/main" id="{5DF4E81B-3FFA-447F-B0D6-FB41D2563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95397" y="566992"/>
            <a:ext cx="10115605" cy="620683"/>
          </a:xfrm>
        </p:spPr>
        <p:txBody>
          <a:bodyPr>
            <a:normAutofit/>
          </a:bodyPr>
          <a:lstStyle/>
          <a:p>
            <a:r>
              <a:rPr lang="ro-RO" sz="3100" dirty="0">
                <a:solidFill>
                  <a:schemeClr val="tx1"/>
                </a:solidFill>
                <a:latin typeface="Bahnschrift SemiLight" panose="020B0502040204020203" pitchFamily="34" charset="0"/>
              </a:rPr>
              <a:t>Derularea activităților în cadrul stagiului de practică</a:t>
            </a:r>
            <a:endParaRPr lang="en-US" sz="3100" i="1" dirty="0">
              <a:solidFill>
                <a:schemeClr val="tx1"/>
              </a:solidFill>
              <a:latin typeface="Bahnschrift SemiLight" panose="020B0502040204020203" pitchFamily="34" charset="0"/>
            </a:endParaRPr>
          </a:p>
        </p:txBody>
      </p:sp>
      <p:sp>
        <p:nvSpPr>
          <p:cNvPr id="21" name="Content Placeholder 20">
            <a:extLst>
              <a:ext uri="{FF2B5EF4-FFF2-40B4-BE49-F238E27FC236}">
                <a16:creationId xmlns:a16="http://schemas.microsoft.com/office/drawing/2014/main" id="{E953B60B-7F80-420B-943B-8E7EE7A8DE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979" y="2710281"/>
            <a:ext cx="10805244" cy="3388461"/>
          </a:xfrm>
        </p:spPr>
        <p:txBody>
          <a:bodyPr>
            <a:normAutofit/>
          </a:bodyPr>
          <a:lstStyle/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Pregătirea stagiului de practică – întâlniri între experții stagii practică și tutorii de practică în vederea informării privind condițiile desfășurării stagiului 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Introducerea cursanților în organizație – prezentarea practicantului în cadrul societății , descrierea activităților, a postului de practică și a metodelor de lucru. 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b="0" i="0" u="none" strike="noStrike" dirty="0">
                <a:solidFill>
                  <a:srgbClr val="00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Realizarea unei sesiuni de informare de prevenire a riscurilor privind sănătatea și securitatea la locul de muncă pentru elevi.</a:t>
            </a: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r>
              <a:rPr lang="ro-RO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Desfășurarea efectivă a stagiului de practică – transmiterea efectivă a cunoștințelor. </a:t>
            </a: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1200"/>
              </a:spcBef>
              <a:buFont typeface="+mj-lt"/>
              <a:buAutoNum type="arabicParenR"/>
            </a:pPr>
            <a:endParaRPr lang="ro-RO" b="0" i="0" u="none" strike="noStrike" dirty="0">
              <a:solidFill>
                <a:srgbClr val="000000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Content Placeholder 20">
            <a:extLst>
              <a:ext uri="{FF2B5EF4-FFF2-40B4-BE49-F238E27FC236}">
                <a16:creationId xmlns:a16="http://schemas.microsoft.com/office/drawing/2014/main" id="{0112FB48-DC3A-42C7-A4D5-3EC824938A5F}"/>
              </a:ext>
            </a:extLst>
          </p:cNvPr>
          <p:cNvSpPr txBox="1">
            <a:spLocks/>
          </p:cNvSpPr>
          <p:nvPr/>
        </p:nvSpPr>
        <p:spPr>
          <a:xfrm>
            <a:off x="1053656" y="3424721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Content Placeholder 20">
            <a:extLst>
              <a:ext uri="{FF2B5EF4-FFF2-40B4-BE49-F238E27FC236}">
                <a16:creationId xmlns:a16="http://schemas.microsoft.com/office/drawing/2014/main" id="{F8DD2C4B-D864-444D-B814-60444E132FC7}"/>
              </a:ext>
            </a:extLst>
          </p:cNvPr>
          <p:cNvSpPr txBox="1">
            <a:spLocks/>
          </p:cNvSpPr>
          <p:nvPr/>
        </p:nvSpPr>
        <p:spPr>
          <a:xfrm>
            <a:off x="1053656" y="4404512"/>
            <a:ext cx="10805244" cy="1173062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4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8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00000" indent="-22860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Char char="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lnSpc>
                <a:spcPct val="120000"/>
              </a:lnSpc>
              <a:spcBef>
                <a:spcPts val="1200"/>
              </a:spcBef>
              <a:buFont typeface="Wingdings 2" charset="2"/>
              <a:buNone/>
            </a:pPr>
            <a:endParaRPr lang="ro-RO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Graphic 2" descr="Customer review">
            <a:extLst>
              <a:ext uri="{FF2B5EF4-FFF2-40B4-BE49-F238E27FC236}">
                <a16:creationId xmlns:a16="http://schemas.microsoft.com/office/drawing/2014/main" id="{AA9E73B5-A4D5-4ACB-947D-2DE49ABB3B3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596456" y="470783"/>
            <a:ext cx="914400" cy="914400"/>
          </a:xfrm>
          <a:prstGeom prst="rect">
            <a:avLst/>
          </a:prstGeom>
        </p:spPr>
      </p:pic>
      <p:pic>
        <p:nvPicPr>
          <p:cNvPr id="7" name="Graphic 6" descr="Arrow circle">
            <a:extLst>
              <a:ext uri="{FF2B5EF4-FFF2-40B4-BE49-F238E27FC236}">
                <a16:creationId xmlns:a16="http://schemas.microsoft.com/office/drawing/2014/main" id="{8571C356-4194-45EC-B707-8D61C0C01771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9453555" y="4309404"/>
            <a:ext cx="2565350" cy="256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118601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Yellow Orang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510</TotalTime>
  <Words>817</Words>
  <Application>Microsoft Office PowerPoint</Application>
  <PresentationFormat>Widescreen</PresentationFormat>
  <Paragraphs>59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Bahnschrift SemiLight</vt:lpstr>
      <vt:lpstr>Century Gothic</vt:lpstr>
      <vt:lpstr>Wingdings 2</vt:lpstr>
      <vt:lpstr>Quotable</vt:lpstr>
      <vt:lpstr>Stagii de practică și consiliere profesională pentru 185 de elevi din unități de învățământ cu profil de turism și alimentație din regiunea de Nord Vest</vt:lpstr>
      <vt:lpstr>Obiectivul proiectului </vt:lpstr>
      <vt:lpstr>Rolul și importanța stagiilor de practică</vt:lpstr>
      <vt:lpstr>Nevoi legate de incluziunea pe piața muncii</vt:lpstr>
      <vt:lpstr>Beneficiile aduse în urma desfășurării stagiilor de practică (Pentru unitățile de învățământ) </vt:lpstr>
      <vt:lpstr>Competențe generale dezvoltate în cadrul stagiilor de practică</vt:lpstr>
      <vt:lpstr>Organizarea și desfășurarea stagiilor de practică </vt:lpstr>
      <vt:lpstr>Selectarea participanților la stagiile de practică </vt:lpstr>
      <vt:lpstr>Derularea activităților în cadrul stagiului de practică</vt:lpstr>
      <vt:lpstr>Responsabilitățile părților</vt:lpstr>
      <vt:lpstr>Mulțumim de atenție!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Stagii de practică și consiliere profesională pentru 185 de elevi din unități de învățământ cu profil de turism și alimentație din regiunea de Nord Vest</dc:title>
  <dc:creator>Brigitta</dc:creator>
  <cp:lastModifiedBy>Brigitta</cp:lastModifiedBy>
  <cp:revision>29</cp:revision>
  <dcterms:created xsi:type="dcterms:W3CDTF">2020-11-06T13:10:15Z</dcterms:created>
  <dcterms:modified xsi:type="dcterms:W3CDTF">2020-11-09T13:35:21Z</dcterms:modified>
</cp:coreProperties>
</file>